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71" autoAdjust="0"/>
    <p:restoredTop sz="96859" autoAdjust="0"/>
  </p:normalViewPr>
  <p:slideViewPr>
    <p:cSldViewPr>
      <p:cViewPr>
        <p:scale>
          <a:sx n="75" d="100"/>
          <a:sy n="75" d="100"/>
        </p:scale>
        <p:origin x="2586" y="13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21-Nov-25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21-Nov-25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llpaperflare.com/kids-playing-at-park-photo-fun-children-happy-emotion-playtime-wallpaper-aauqp" TargetMode="Externa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152283"/>
            <a:ext cx="8721884" cy="783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66"/>
              </a:lnSpc>
              <a:spcBef>
                <a:spcPts val="0"/>
              </a:spcBef>
              <a:spcAft>
                <a:spcPts val="0"/>
              </a:spcAft>
            </a:pPr>
            <a:r>
              <a:rPr sz="5050" b="1" dirty="0">
                <a:solidFill>
                  <a:srgbClr val="D3D3D3"/>
                </a:solidFill>
                <a:latin typeface="DejaVu Sans"/>
                <a:cs typeface="DejaVu Sans"/>
              </a:rPr>
              <a:t>Kiểm thử phần mềm với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32304" y="152283"/>
            <a:ext cx="3008894" cy="1107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66"/>
              </a:lnSpc>
              <a:spcBef>
                <a:spcPts val="0"/>
              </a:spcBef>
              <a:spcAft>
                <a:spcPts val="0"/>
              </a:spcAft>
            </a:pPr>
            <a:r>
              <a:rPr sz="5050" b="1" dirty="0">
                <a:solidFill>
                  <a:srgbClr val="2ECC71"/>
                </a:solidFill>
                <a:latin typeface="DejaVu Sans"/>
                <a:cs typeface="DejaVu Sans"/>
              </a:rPr>
              <a:t>Cypress</a:t>
            </a:r>
          </a:p>
          <a:p>
            <a:pPr marL="347364" marR="0">
              <a:lnSpc>
                <a:spcPts val="2932"/>
              </a:lnSpc>
              <a:spcBef>
                <a:spcPts val="0"/>
              </a:spcBef>
              <a:spcAft>
                <a:spcPts val="0"/>
              </a:spcAft>
            </a:pPr>
            <a:r>
              <a:rPr sz="2500" spc="11" dirty="0">
                <a:solidFill>
                  <a:srgbClr val="D3D3D3"/>
                </a:solidFill>
                <a:latin typeface="DejaVu Sans"/>
                <a:cs typeface="DejaVu Sans"/>
              </a:rPr>
              <a:t>Nhóm </a:t>
            </a:r>
            <a:r>
              <a:rPr sz="2500" spc="10" dirty="0">
                <a:solidFill>
                  <a:srgbClr val="D3D3D3"/>
                </a:solidFill>
                <a:latin typeface="DejaVu Sans"/>
                <a:cs typeface="DejaVu Sans"/>
              </a:rPr>
              <a:t>T25.02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336" y="1259936"/>
            <a:ext cx="3300358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D3D3D3"/>
                </a:solidFill>
                <a:latin typeface="DejaVu Sans"/>
                <a:cs typeface="DejaVu Sans"/>
              </a:rPr>
              <a:t>Thành</a:t>
            </a:r>
            <a:r>
              <a:rPr sz="2000" dirty="0">
                <a:solidFill>
                  <a:srgbClr val="D3D3D3"/>
                </a:solidFill>
                <a:latin typeface="DejaVu Sans"/>
                <a:cs typeface="DejaVu Sans"/>
              </a:rPr>
              <a:t> viên: </a:t>
            </a:r>
            <a:r>
              <a:rPr sz="2000" spc="-146" dirty="0">
                <a:solidFill>
                  <a:srgbClr val="D3D3D3"/>
                </a:solidFill>
                <a:latin typeface="DejaVu Sans"/>
                <a:cs typeface="DejaVu Sans"/>
              </a:rPr>
              <a:t>Võ</a:t>
            </a:r>
            <a:r>
              <a:rPr sz="2000" spc="16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spc="10" dirty="0">
                <a:solidFill>
                  <a:srgbClr val="D3D3D3"/>
                </a:solidFill>
                <a:latin typeface="DejaVu Sans"/>
                <a:cs typeface="DejaVu Sans"/>
              </a:rPr>
              <a:t>Duy</a:t>
            </a:r>
            <a:r>
              <a:rPr sz="2000" dirty="0">
                <a:solidFill>
                  <a:srgbClr val="D3D3D3"/>
                </a:solidFill>
                <a:latin typeface="DejaVu Sans"/>
                <a:cs typeface="DejaVu Sans"/>
              </a:rPr>
              <a:t> Bình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8834-E692-2EF1-7DB5-77EE5D431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0" y="4797152"/>
            <a:ext cx="3391126" cy="1769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What is Cypress Testing: Types &amp; Best Practices for Cypress Automation |  White Test Lab">
            <a:extLst>
              <a:ext uri="{FF2B5EF4-FFF2-40B4-BE49-F238E27FC236}">
                <a16:creationId xmlns:a16="http://schemas.microsoft.com/office/drawing/2014/main" id="{4244442D-ABD9-725D-AFBB-567A1BE3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931597"/>
            <a:ext cx="2783632" cy="20365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">
                <a:extLst>
                  <a:ext uri="{FF2B5EF4-FFF2-40B4-BE49-F238E27FC236}">
                    <a16:creationId xmlns:a16="http://schemas.microsoft.com/office/drawing/2014/main" id="{4A43948D-F7B8-EF58-E77F-62AE04412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9100647"/>
                  </p:ext>
                </p:extLst>
              </p:nvPr>
            </p:nvGraphicFramePr>
            <p:xfrm>
              <a:off x="9682479" y="4130431"/>
              <a:ext cx="2350816" cy="273151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50816" cy="2731516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679277" ay="-2993198" az="132709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97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">
                <a:extLst>
                  <a:ext uri="{FF2B5EF4-FFF2-40B4-BE49-F238E27FC236}">
                    <a16:creationId xmlns:a16="http://schemas.microsoft.com/office/drawing/2014/main" id="{4A43948D-F7B8-EF58-E77F-62AE04412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2479" y="4130431"/>
                <a:ext cx="2350816" cy="27315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8189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1369" y="332791"/>
            <a:ext cx="10901626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4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5" dirty="0">
                <a:solidFill>
                  <a:srgbClr val="D3D3D3"/>
                </a:solidFill>
                <a:latin typeface="DejaVu Sans"/>
                <a:cs typeface="DejaVu Sans"/>
              </a:rPr>
              <a:t>Test:</a:t>
            </a:r>
            <a:r>
              <a:rPr sz="4050" b="1" spc="10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2ECC71"/>
                </a:solidFill>
                <a:latin typeface="DejaVu Sans"/>
                <a:cs typeface="DejaVu Sans"/>
              </a:rPr>
              <a:t>Hiển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thị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trực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quan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5278" y="1000581"/>
            <a:ext cx="5493804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Theo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dõi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và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gỡ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lỗi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hiệu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5" dirty="0">
                <a:solidFill>
                  <a:srgbClr val="D3D3D3"/>
                </a:solidFill>
                <a:latin typeface="DejaVu Sans"/>
                <a:cs typeface="DejaVu Sans"/>
              </a:rPr>
              <a:t>mọi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kịch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bản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kiểm</a:t>
            </a:r>
            <a:r>
              <a:rPr sz="1700" spc="-1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thử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6189" y="1551521"/>
            <a:ext cx="3920435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Phản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hồi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trực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quan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tức thì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8785" y="2276930"/>
            <a:ext cx="1709597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28" dirty="0">
                <a:solidFill>
                  <a:srgbClr val="D3D3D3"/>
                </a:solidFill>
                <a:latin typeface="DejaVu Sans"/>
                <a:cs typeface="DejaVu Sans"/>
              </a:rPr>
              <a:t>Pass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9656" y="2707065"/>
            <a:ext cx="4076460" cy="751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Các test case thành công được đánh dấu màu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xanh lá, xác nhận chức năng hoạt động như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mong đợi.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8785" y="4029530"/>
            <a:ext cx="1584505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44" dirty="0">
                <a:solidFill>
                  <a:srgbClr val="D3D3D3"/>
                </a:solidFill>
                <a:latin typeface="DejaVu Sans"/>
                <a:cs typeface="DejaVu Sans"/>
              </a:rPr>
              <a:t>Fail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9656" y="4450140"/>
            <a:ext cx="3999069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60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350" spc="5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case thất bại hiển thị màu đỏ, chỉ </a:t>
            </a:r>
            <a:r>
              <a:rPr sz="1350" spc="-31" dirty="0">
                <a:solidFill>
                  <a:srgbClr val="D3D3D3"/>
                </a:solidFill>
                <a:latin typeface="DejaVu Sans"/>
                <a:cs typeface="DejaVu Sans"/>
              </a:rPr>
              <a:t>rõ</a:t>
            </a:r>
            <a:r>
              <a:rPr sz="1350" spc="2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vấn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đề và sự cố cần khắc phục ngay lập tức.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5435" y="5478839"/>
            <a:ext cx="954477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DejaVu Sans"/>
                <a:cs typeface="DejaVu Sans"/>
              </a:rPr>
              <a:t>Ghi hình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b="1" spc="-10" dirty="0">
                <a:solidFill>
                  <a:srgbClr val="2ECC71"/>
                </a:solidFill>
                <a:latin typeface="DejaVu Sans"/>
                <a:cs typeface="DejaVu Sans"/>
              </a:rPr>
              <a:t>Video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54374" y="5478839"/>
            <a:ext cx="1533522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Chụp ảnh màn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hình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02436" y="5851069"/>
            <a:ext cx="4213659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Giao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diện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8" dirty="0">
                <a:solidFill>
                  <a:srgbClr val="D3D3D3"/>
                </a:solidFill>
                <a:latin typeface="DejaVu Sans"/>
                <a:cs typeface="DejaVu Sans"/>
              </a:rPr>
              <a:t>Cypress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61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200" spc="4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D3D3D3"/>
                </a:solidFill>
                <a:latin typeface="DejaVu Sans"/>
                <a:cs typeface="DejaVu Sans"/>
              </a:rPr>
              <a:t>Runner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hiển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thị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chi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tiết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0549" y="6542621"/>
            <a:ext cx="5885072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2" dirty="0">
                <a:solidFill>
                  <a:srgbClr val="D3D3D3"/>
                </a:solidFill>
                <a:latin typeface="DejaVu Sans"/>
                <a:cs typeface="DejaVu Sans"/>
              </a:rPr>
              <a:t>Gỡ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lỗi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chuyên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sâu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với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thông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báo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chi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tiết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2114" y="7059989"/>
            <a:ext cx="3827991" cy="579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Stack trace </a:t>
            </a:r>
            <a:r>
              <a:rPr sz="1350" spc="-31" dirty="0">
                <a:solidFill>
                  <a:srgbClr val="D3D3D3"/>
                </a:solidFill>
                <a:latin typeface="DejaVu Sans"/>
                <a:cs typeface="DejaVu Sans"/>
              </a:rPr>
              <a:t>rõ</a:t>
            </a:r>
            <a:r>
              <a:rPr sz="1350" spc="2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ràng xác định nguồn gốc lỗi.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Ảnh chụp DOM tại thời điểm lỗi.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94548" y="7059989"/>
            <a:ext cx="3792175" cy="579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34" dirty="0">
                <a:solidFill>
                  <a:srgbClr val="D3D3D3"/>
                </a:solidFill>
                <a:latin typeface="DejaVu Sans"/>
                <a:cs typeface="DejaVu Sans"/>
              </a:rPr>
              <a:t>Xem</a:t>
            </a:r>
            <a:r>
              <a:rPr sz="1350" spc="2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lại Console logs và Network requests.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spc="-10" dirty="0">
                <a:solidFill>
                  <a:srgbClr val="D3D3D3"/>
                </a:solidFill>
                <a:latin typeface="DejaVu Sans"/>
                <a:cs typeface="DejaVu Sans"/>
              </a:rPr>
              <a:t>Video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replay toàn bộ quá trình chạy test.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8123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6670" y="333300"/>
            <a:ext cx="7511017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Báo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cáo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kiểm</a:t>
            </a:r>
            <a:r>
              <a:rPr sz="4050" b="1" spc="-1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thử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4500" y="999579"/>
            <a:ext cx="5575222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2ECC71"/>
                </a:solidFill>
                <a:latin typeface="DejaVu Sans"/>
                <a:cs typeface="DejaVu Sans"/>
              </a:rPr>
              <a:t>Tự</a:t>
            </a:r>
            <a:r>
              <a:rPr sz="200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spc="10" dirty="0">
                <a:solidFill>
                  <a:srgbClr val="2ECC71"/>
                </a:solidFill>
                <a:latin typeface="DejaVu Sans"/>
                <a:cs typeface="DejaVu Sans"/>
              </a:rPr>
              <a:t>động</a:t>
            </a:r>
            <a:r>
              <a:rPr sz="200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spc="10" dirty="0">
                <a:solidFill>
                  <a:srgbClr val="2ECC71"/>
                </a:solidFill>
                <a:latin typeface="DejaVu Sans"/>
                <a:cs typeface="DejaVu Sans"/>
              </a:rPr>
              <a:t>hóa</a:t>
            </a:r>
            <a:r>
              <a:rPr sz="2000" dirty="0">
                <a:solidFill>
                  <a:srgbClr val="2ECC71"/>
                </a:solidFill>
                <a:latin typeface="DejaVu Sans"/>
                <a:cs typeface="DejaVu Sans"/>
              </a:rPr>
              <a:t> với Cypress</a:t>
            </a:r>
            <a:r>
              <a:rPr sz="2000" spc="1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2ECC71"/>
                </a:solidFill>
                <a:latin typeface="DejaVu Sans"/>
                <a:cs typeface="DejaVu Sans"/>
              </a:rPr>
              <a:t>&amp;</a:t>
            </a:r>
            <a:r>
              <a:rPr sz="2000" spc="17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spc="10" dirty="0">
                <a:solidFill>
                  <a:srgbClr val="2ECC71"/>
                </a:solidFill>
                <a:latin typeface="DejaVu Sans"/>
                <a:cs typeface="DejaVu Sans"/>
              </a:rPr>
              <a:t>Mochawesome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399" y="1593148"/>
            <a:ext cx="390540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Giao diện Cypress ghi lại quá trình kiểm thử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0549" y="4028530"/>
            <a:ext cx="4084068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Tự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ghi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lại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bằng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chứng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03540" y="4028530"/>
            <a:ext cx="4390925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Báo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cáo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2" dirty="0">
                <a:solidFill>
                  <a:srgbClr val="D3D3D3"/>
                </a:solidFill>
                <a:latin typeface="DejaVu Sans"/>
                <a:cs typeface="DejaVu Sans"/>
              </a:rPr>
              <a:t>HTML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chuyên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nghiệp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827" y="4545898"/>
            <a:ext cx="2991156" cy="913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Tự động </a:t>
            </a: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chụp ảnh</a:t>
            </a:r>
            <a:r>
              <a:rPr sz="1350" b="1" spc="-4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khi lỗi xảy ra.</a:t>
            </a:r>
          </a:p>
          <a:p>
            <a:pPr marL="0" marR="0">
              <a:lnSpc>
                <a:spcPts val="1564"/>
              </a:lnSpc>
              <a:spcBef>
                <a:spcPts val="1010"/>
              </a:spcBef>
              <a:spcAft>
                <a:spcPts val="0"/>
              </a:spcAft>
            </a:pPr>
            <a:r>
              <a:rPr sz="1350" b="1" spc="-18" dirty="0">
                <a:solidFill>
                  <a:srgbClr val="D3D3D3"/>
                </a:solidFill>
                <a:latin typeface="DejaVu Sans"/>
                <a:cs typeface="DejaVu Sans"/>
              </a:rPr>
              <a:t>Quay</a:t>
            </a:r>
            <a:r>
              <a:rPr sz="1350" b="1" spc="1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video</a:t>
            </a:r>
            <a:r>
              <a:rPr sz="1350" b="1" spc="-4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toàn bộ phiên test.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Tăng tốc </a:t>
            </a: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phân tích và sửa lỗi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17058" y="4545898"/>
            <a:ext cx="3462555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Cài đặt:</a:t>
            </a:r>
          </a:p>
          <a:p>
            <a:pPr marL="801885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A3BE8C"/>
                </a:solidFill>
                <a:latin typeface="Liberation Mono"/>
                <a:cs typeface="Liberation Mono"/>
              </a:rPr>
              <a:t>npm </a:t>
            </a:r>
            <a:r>
              <a:rPr sz="1200" dirty="0">
                <a:solidFill>
                  <a:srgbClr val="A3BE8C"/>
                </a:solidFill>
                <a:latin typeface="Liberation Mono"/>
                <a:cs typeface="Liberation Mono"/>
              </a:rPr>
              <a:t>i</a:t>
            </a:r>
            <a:r>
              <a:rPr sz="1200" spc="-30" dirty="0">
                <a:solidFill>
                  <a:srgbClr val="A3BE8C"/>
                </a:solidFill>
                <a:latin typeface="Liberation Mono"/>
                <a:cs typeface="Liberation Mono"/>
              </a:rPr>
              <a:t> </a:t>
            </a:r>
            <a:r>
              <a:rPr sz="1200" spc="-15" dirty="0">
                <a:solidFill>
                  <a:srgbClr val="A3BE8C"/>
                </a:solidFill>
                <a:latin typeface="Liberation Mono"/>
                <a:cs typeface="Liberation Mono"/>
              </a:rPr>
              <a:t>--save-dev mochawesome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17058" y="4926898"/>
            <a:ext cx="1145972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Đường dẫn: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50087" y="4955935"/>
            <a:ext cx="2393043" cy="20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/reports/mochawesome.html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17058" y="5307898"/>
            <a:ext cx="3534103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Giao diện trực quan, dễ đọc, và chi tiết.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38662" y="6192213"/>
            <a:ext cx="3565934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Thống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58" dirty="0">
                <a:solidFill>
                  <a:srgbClr val="D3D3D3"/>
                </a:solidFill>
                <a:latin typeface="DejaVu Sans"/>
                <a:cs typeface="DejaVu Sans"/>
              </a:rPr>
              <a:t>kê</a:t>
            </a:r>
            <a:r>
              <a:rPr sz="1700" b="1" spc="3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tổng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quan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báo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cáo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52540" y="6622347"/>
            <a:ext cx="1909766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Tổng số </a:t>
            </a:r>
            <a:r>
              <a:rPr sz="1350" b="1" spc="-38" dirty="0">
                <a:solidFill>
                  <a:srgbClr val="D3D3D3"/>
                </a:solidFill>
                <a:latin typeface="DejaVu Sans"/>
                <a:cs typeface="DejaVu Sans"/>
              </a:rPr>
              <a:t>Test:</a:t>
            </a:r>
            <a:r>
              <a:rPr sz="1350" b="1" spc="9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2ECC71"/>
                </a:solidFill>
                <a:latin typeface="DejaVu Sans"/>
                <a:cs typeface="DejaVu Sans"/>
              </a:rPr>
              <a:t>125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52540" y="6965247"/>
            <a:ext cx="2740457" cy="579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Thời gian TB:</a:t>
            </a:r>
            <a:r>
              <a:rPr sz="1350" b="1" spc="87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2ECC71"/>
                </a:solidFill>
                <a:latin typeface="DejaVu Sans"/>
                <a:cs typeface="DejaVu Sans"/>
              </a:rPr>
              <a:t>3.2s</a:t>
            </a:r>
            <a:r>
              <a:rPr sz="1200" b="1" dirty="0">
                <a:solidFill>
                  <a:srgbClr val="2ECC71"/>
                </a:solidFill>
                <a:latin typeface="DejaVu Sans"/>
                <a:cs typeface="DejaVu Sans"/>
              </a:rPr>
              <a:t> /</a:t>
            </a:r>
            <a:r>
              <a:rPr sz="1200" b="1" spc="-18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1200" b="1" spc="-14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Liên kết:</a:t>
            </a:r>
            <a:r>
              <a:rPr sz="1350" b="1" spc="20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Ảnh &amp; </a:t>
            </a:r>
            <a:r>
              <a:rPr sz="1350" spc="-10" dirty="0">
                <a:solidFill>
                  <a:srgbClr val="D3D3D3"/>
                </a:solidFill>
                <a:latin typeface="DejaVu Sans"/>
                <a:cs typeface="DejaVu Sans"/>
              </a:rPr>
              <a:t>Video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có sẵn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34324" y="7747807"/>
            <a:ext cx="2783311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DejaVu Sans"/>
                <a:cs typeface="DejaVu Sans"/>
              </a:rPr>
              <a:t>Nguồn: </a:t>
            </a:r>
            <a:r>
              <a:rPr sz="1000" spc="-36" dirty="0">
                <a:solidFill>
                  <a:srgbClr val="D3D3D3"/>
                </a:solidFill>
                <a:latin typeface="DejaVu Sans"/>
                <a:cs typeface="DejaVu Sans"/>
              </a:rPr>
              <a:t>Tài</a:t>
            </a:r>
            <a:r>
              <a:rPr sz="1000" spc="4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000" dirty="0">
                <a:solidFill>
                  <a:srgbClr val="D3D3D3"/>
                </a:solidFill>
                <a:latin typeface="DejaVu Sans"/>
                <a:cs typeface="DejaVu Sans"/>
              </a:rPr>
              <a:t>liệu Cypress &amp; Mochawesome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00634" y="320351"/>
            <a:ext cx="6943077" cy="783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66"/>
              </a:lnSpc>
              <a:spcBef>
                <a:spcPts val="0"/>
              </a:spcBef>
              <a:spcAft>
                <a:spcPts val="0"/>
              </a:spcAft>
            </a:pPr>
            <a:r>
              <a:rPr sz="5050" b="1" dirty="0">
                <a:solidFill>
                  <a:srgbClr val="D3D3D3"/>
                </a:solidFill>
                <a:latin typeface="DejaVu Sans"/>
                <a:cs typeface="DejaVu Sans"/>
              </a:rPr>
              <a:t>Kết luận </a:t>
            </a:r>
            <a:r>
              <a:rPr sz="5050" b="1" dirty="0">
                <a:solidFill>
                  <a:srgbClr val="2ECC71"/>
                </a:solidFill>
                <a:latin typeface="DejaVu Sans"/>
                <a:cs typeface="DejaVu Sans"/>
              </a:rPr>
              <a:t>&amp;</a:t>
            </a:r>
            <a:r>
              <a:rPr sz="5050" b="1" spc="484" dirty="0">
                <a:solidFill>
                  <a:srgbClr val="2ECC71"/>
                </a:solidFill>
                <a:latin typeface="Times New Roman"/>
                <a:cs typeface="Times New Roman"/>
              </a:rPr>
              <a:t> </a:t>
            </a:r>
            <a:r>
              <a:rPr sz="5050" b="1" dirty="0">
                <a:solidFill>
                  <a:srgbClr val="D3D3D3"/>
                </a:solidFill>
                <a:latin typeface="DejaVu Sans"/>
                <a:cs typeface="DejaVu Sans"/>
              </a:rPr>
              <a:t>Hỏi đáp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8541" y="2270439"/>
            <a:ext cx="422036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Cypress là framework E2E testing mạnh mẽ, dễ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8541" y="2527614"/>
            <a:ext cx="4180019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dùng, giúp tự động hóa kiểm thử nhanh chóng,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chính xác và dễ quản </a:t>
            </a:r>
            <a:r>
              <a:rPr sz="1350" spc="-66" dirty="0">
                <a:solidFill>
                  <a:srgbClr val="D3D3D3"/>
                </a:solidFill>
                <a:latin typeface="DejaVu Sans"/>
                <a:cs typeface="DejaVu Sans"/>
              </a:rPr>
              <a:t>lý.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3024" y="2802329"/>
            <a:ext cx="4621738" cy="981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022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"Automation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50" dirty="0">
                <a:solidFill>
                  <a:srgbClr val="D3D3D3"/>
                </a:solidFill>
                <a:latin typeface="DejaVu Sans"/>
                <a:cs typeface="DejaVu Sans"/>
              </a:rPr>
              <a:t>Testing</a:t>
            </a:r>
            <a:r>
              <a:rPr sz="1700" spc="3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không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thay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thế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con</a:t>
            </a:r>
          </a:p>
          <a:p>
            <a:pPr marL="0" marR="0">
              <a:lnSpc>
                <a:spcPts val="1955"/>
              </a:lnSpc>
              <a:spcBef>
                <a:spcPts val="769"/>
              </a:spcBef>
              <a:spcAft>
                <a:spcPts val="0"/>
              </a:spcAft>
            </a:pP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người,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20" dirty="0">
                <a:solidFill>
                  <a:srgbClr val="D3D3D3"/>
                </a:solidFill>
                <a:latin typeface="DejaVu Sans"/>
                <a:cs typeface="DejaVu Sans"/>
              </a:rPr>
              <a:t>mà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giúp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con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người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nhanh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hơn,</a:t>
            </a:r>
          </a:p>
          <a:p>
            <a:pPr marL="658713" marR="0">
              <a:lnSpc>
                <a:spcPts val="1955"/>
              </a:lnSpc>
              <a:spcBef>
                <a:spcPts val="744"/>
              </a:spcBef>
              <a:spcAft>
                <a:spcPts val="0"/>
              </a:spcAft>
            </a:pP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chính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xác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hơn,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và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tự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tin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hơn."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88541" y="3813489"/>
            <a:ext cx="4274455" cy="484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Tích hợp tốt với CI/CD pipelines (GitHub Actions,</a:t>
            </a:r>
          </a:p>
          <a:p>
            <a:pPr marL="0" marR="0">
              <a:lnSpc>
                <a:spcPts val="1564"/>
              </a:lnSpc>
              <a:spcBef>
                <a:spcPts val="3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Jenkins).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8541" y="5941895"/>
            <a:ext cx="3387614" cy="410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32"/>
              </a:lnSpc>
              <a:spcBef>
                <a:spcPts val="0"/>
              </a:spcBef>
              <a:spcAft>
                <a:spcPts val="0"/>
              </a:spcAft>
            </a:pPr>
            <a:r>
              <a:rPr sz="2500" b="1" spc="18" dirty="0">
                <a:solidFill>
                  <a:srgbClr val="D3D3D3"/>
                </a:solidFill>
                <a:latin typeface="DejaVu Sans"/>
                <a:cs typeface="DejaVu Sans"/>
              </a:rPr>
              <a:t>Mở</a:t>
            </a:r>
            <a:r>
              <a:rPr sz="2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500" b="1" spc="10" dirty="0">
                <a:solidFill>
                  <a:srgbClr val="D3D3D3"/>
                </a:solidFill>
                <a:latin typeface="DejaVu Sans"/>
                <a:cs typeface="DejaVu Sans"/>
              </a:rPr>
              <a:t>phiên</a:t>
            </a:r>
            <a:r>
              <a:rPr sz="2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500" b="1" spc="12" dirty="0">
                <a:solidFill>
                  <a:srgbClr val="D3D3D3"/>
                </a:solidFill>
                <a:latin typeface="DejaVu Sans"/>
                <a:cs typeface="DejaVu Sans"/>
              </a:rPr>
              <a:t>hỏi</a:t>
            </a:r>
            <a:r>
              <a:rPr sz="2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500" b="1" spc="12" dirty="0">
                <a:solidFill>
                  <a:srgbClr val="D3D3D3"/>
                </a:solidFill>
                <a:latin typeface="DejaVu Sans"/>
                <a:cs typeface="DejaVu Sans"/>
              </a:rPr>
              <a:t>đáp.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64612" y="6002729"/>
            <a:ext cx="2199634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vobinh@email.com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06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0977" y="334315"/>
            <a:ext cx="11462401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Giới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thiệu </a:t>
            </a:r>
            <a:r>
              <a:rPr sz="4050" b="1" spc="-11" dirty="0">
                <a:solidFill>
                  <a:srgbClr val="2ECC71"/>
                </a:solidFill>
                <a:latin typeface="DejaVu Sans"/>
                <a:cs typeface="DejaVu Sans"/>
              </a:rPr>
              <a:t>Cypress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và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5" dirty="0">
                <a:solidFill>
                  <a:srgbClr val="D3D3D3"/>
                </a:solidFill>
                <a:latin typeface="DejaVu Sans"/>
                <a:cs typeface="DejaVu Sans"/>
              </a:rPr>
              <a:t>mục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tiêu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seminar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370" y="1446095"/>
            <a:ext cx="2652243" cy="410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32"/>
              </a:lnSpc>
              <a:spcBef>
                <a:spcPts val="0"/>
              </a:spcBef>
              <a:spcAft>
                <a:spcPts val="0"/>
              </a:spcAft>
            </a:pPr>
            <a:r>
              <a:rPr sz="2500" b="1" spc="11" dirty="0">
                <a:solidFill>
                  <a:srgbClr val="2ECC71"/>
                </a:solidFill>
                <a:latin typeface="DejaVu Sans"/>
                <a:cs typeface="DejaVu Sans"/>
              </a:rPr>
              <a:t>Cypress</a:t>
            </a:r>
            <a:r>
              <a:rPr sz="2500" b="1" dirty="0">
                <a:solidFill>
                  <a:srgbClr val="2ECC71"/>
                </a:solidFill>
                <a:latin typeface="DejaVu Sans"/>
                <a:cs typeface="DejaVu Sans"/>
              </a:rPr>
              <a:t> là</a:t>
            </a:r>
            <a:r>
              <a:rPr sz="2500" b="1" spc="1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500" b="1" spc="10" dirty="0">
                <a:solidFill>
                  <a:srgbClr val="2ECC71"/>
                </a:solidFill>
                <a:latin typeface="DejaVu Sans"/>
                <a:cs typeface="DejaVu Sans"/>
              </a:rPr>
              <a:t>gì?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37262" y="1446095"/>
            <a:ext cx="3269252" cy="410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32"/>
              </a:lnSpc>
              <a:spcBef>
                <a:spcPts val="0"/>
              </a:spcBef>
              <a:spcAft>
                <a:spcPts val="0"/>
              </a:spcAft>
            </a:pPr>
            <a:r>
              <a:rPr sz="2500" b="1" spc="15" dirty="0">
                <a:solidFill>
                  <a:srgbClr val="2ECC71"/>
                </a:solidFill>
                <a:latin typeface="DejaVu Sans"/>
                <a:cs typeface="DejaVu Sans"/>
              </a:rPr>
              <a:t>Mục</a:t>
            </a:r>
            <a:r>
              <a:rPr sz="2500" b="1" dirty="0">
                <a:solidFill>
                  <a:srgbClr val="2ECC71"/>
                </a:solidFill>
                <a:latin typeface="DejaVu Sans"/>
                <a:cs typeface="DejaVu Sans"/>
              </a:rPr>
              <a:t> tiêu</a:t>
            </a:r>
            <a:r>
              <a:rPr sz="2500" b="1" spc="1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500" b="1" spc="11" dirty="0">
                <a:solidFill>
                  <a:srgbClr val="2ECC71"/>
                </a:solidFill>
                <a:latin typeface="DejaVu Sans"/>
                <a:cs typeface="DejaVu Sans"/>
              </a:rPr>
              <a:t>seminar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46254" y="2031558"/>
            <a:ext cx="3432442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Kiểm tra tính đúng đắn chức năng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212" y="2079183"/>
            <a:ext cx="3596293" cy="1918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Framework</a:t>
            </a:r>
            <a:r>
              <a:rPr sz="1500" spc="1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kiểm thử tự động</a:t>
            </a:r>
          </a:p>
          <a:p>
            <a:pPr marL="0" marR="0">
              <a:lnSpc>
                <a:spcPts val="1760"/>
              </a:lnSpc>
              <a:spcBef>
                <a:spcPts val="2539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Chạy trực tiếp trong</a:t>
            </a:r>
            <a:r>
              <a:rPr sz="1500" spc="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trình duyệt</a:t>
            </a:r>
          </a:p>
          <a:p>
            <a:pPr marL="0" marR="0">
              <a:lnSpc>
                <a:spcPts val="1760"/>
              </a:lnSpc>
              <a:spcBef>
                <a:spcPts val="2589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Thiết kế cho ứng dụng web hiện đại</a:t>
            </a:r>
          </a:p>
          <a:p>
            <a:pPr marL="0" marR="0">
              <a:lnSpc>
                <a:spcPts val="1760"/>
              </a:lnSpc>
              <a:spcBef>
                <a:spcPts val="2539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End-to-End (E2E) testing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46254" y="2717358"/>
            <a:ext cx="2241887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Phát hiện lỗi hiệu quả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46254" y="3403158"/>
            <a:ext cx="3620669" cy="937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Tự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hóa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quy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trình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thủ</a:t>
            </a:r>
            <a:r>
              <a:rPr lang="en-US" sz="15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dirty="0" err="1">
                <a:solidFill>
                  <a:srgbClr val="D3D3D3"/>
                </a:solidFill>
                <a:latin typeface="DejaVu Sans"/>
                <a:cs typeface="DejaVu Sans"/>
              </a:rPr>
              <a:t>công</a:t>
            </a:r>
            <a:endParaRPr lang="en-US" sz="1500" dirty="0">
              <a:solidFill>
                <a:srgbClr val="D3D3D3"/>
              </a:solidFill>
              <a:latin typeface="DejaVu Sans"/>
              <a:cs typeface="DejaVu Sans"/>
            </a:endParaRPr>
          </a:p>
          <a:p>
            <a:pPr marL="0" marR="0">
              <a:lnSpc>
                <a:spcPts val="1760"/>
              </a:lnSpc>
              <a:spcBef>
                <a:spcPts val="3514"/>
              </a:spcBef>
              <a:spcAft>
                <a:spcPts val="0"/>
              </a:spcAft>
            </a:pPr>
            <a:r>
              <a:rPr sz="1500" dirty="0" err="1">
                <a:solidFill>
                  <a:srgbClr val="D3D3D3"/>
                </a:solidFill>
                <a:latin typeface="DejaVu Sans"/>
                <a:cs typeface="DejaVu Sans"/>
              </a:rPr>
              <a:t>Thực</a:t>
            </a:r>
            <a:r>
              <a:rPr sz="1500" dirty="0">
                <a:solidFill>
                  <a:srgbClr val="D3D3D3"/>
                </a:solidFill>
                <a:latin typeface="DejaVu Sans"/>
                <a:cs typeface="DejaVu Sans"/>
              </a:rPr>
              <a:t> hiện quy trình người dùng thật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58726" y="8174429"/>
            <a:ext cx="1543400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Tối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ưu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tốc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độ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2739" y="8174429"/>
            <a:ext cx="2357225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4" dirty="0">
                <a:solidFill>
                  <a:srgbClr val="D3D3D3"/>
                </a:solidFill>
                <a:latin typeface="DejaVu Sans"/>
                <a:cs typeface="DejaVu Sans"/>
              </a:rPr>
              <a:t>Nâng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cao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chất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lượng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12125" y="8174429"/>
            <a:ext cx="2431162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4" dirty="0">
                <a:solidFill>
                  <a:srgbClr val="D3D3D3"/>
                </a:solidFill>
                <a:latin typeface="DejaVu Sans"/>
                <a:cs typeface="DejaVu Sans"/>
              </a:rPr>
              <a:t>Đẩy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nhanh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phát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triển</a:t>
            </a:r>
          </a:p>
        </p:txBody>
      </p:sp>
      <p:pic>
        <p:nvPicPr>
          <p:cNvPr id="2050" name="Picture 2" descr="Viết về Messi bằng tiếng Anh siêu hay (4 Mẫu)">
            <a:extLst>
              <a:ext uri="{FF2B5EF4-FFF2-40B4-BE49-F238E27FC236}">
                <a16:creationId xmlns:a16="http://schemas.microsoft.com/office/drawing/2014/main" id="{D3D08025-A401-B707-D0FE-63EC5372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8638" l="10000" r="90000">
                        <a14:foregroundMark x1="31498" y1="40963" x2="31714" y2="41962"/>
                        <a14:foregroundMark x1="38429" y1="68392" x2="40143" y2="83106"/>
                        <a14:foregroundMark x1="35714" y1="69755" x2="37429" y2="73569"/>
                        <a14:foregroundMark x1="36429" y1="77929" x2="36429" y2="79292"/>
                        <a14:foregroundMark x1="35429" y1="72752" x2="33429" y2="77384"/>
                        <a14:foregroundMark x1="51429" y1="79292" x2="35286" y2="98638"/>
                        <a14:foregroundMark x1="35286" y1="98638" x2="51143" y2="75204"/>
                        <a14:foregroundMark x1="51143" y1="75204" x2="44571" y2="67847"/>
                        <a14:foregroundMark x1="44571" y1="40599" x2="46571" y2="25886"/>
                        <a14:foregroundMark x1="15000" y1="32970" x2="16143" y2="43052"/>
                        <a14:foregroundMark x1="24571" y1="68392" x2="26286" y2="65123"/>
                        <a14:foregroundMark x1="21571" y1="67847" x2="17143" y2="73297"/>
                        <a14:foregroundMark x1="67714" y1="72207" x2="72714" y2="74659"/>
                        <a14:backgroundMark x1="28000" y1="21526" x2="31286" y2="38692"/>
                        <a14:backgroundMark x1="30714" y1="25886" x2="27000" y2="20163"/>
                        <a14:backgroundMark x1="30000" y1="34060" x2="31000" y2="38147"/>
                        <a14:backgroundMark x1="33000" y1="38147" x2="32714" y2="39237"/>
                        <a14:backgroundMark x1="31000" y1="37875" x2="32429" y2="38692"/>
                        <a14:backgroundMark x1="31714" y1="41962" x2="32000" y2="40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8" y="1050503"/>
            <a:ext cx="2913454" cy="22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369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2170" y="322124"/>
            <a:ext cx="10000113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32" dirty="0">
                <a:solidFill>
                  <a:srgbClr val="D3D3D3"/>
                </a:solidFill>
                <a:latin typeface="DejaVu Sans"/>
                <a:cs typeface="DejaVu Sans"/>
              </a:rPr>
              <a:t>Yêu</a:t>
            </a:r>
            <a:r>
              <a:rPr sz="4050" b="1" spc="1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cầu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thực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hiện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&amp;</a:t>
            </a:r>
            <a:r>
              <a:rPr sz="4050" b="1" spc="-23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Các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42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4050" b="1" spc="127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09740" y="836474"/>
            <a:ext cx="1725096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chính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8649" y="1904312"/>
            <a:ext cx="1917986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8" dirty="0">
                <a:solidFill>
                  <a:srgbClr val="D3D3D3"/>
                </a:solidFill>
                <a:latin typeface="DejaVu Sans"/>
                <a:cs typeface="DejaVu Sans"/>
              </a:rPr>
              <a:t>Mục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tiêu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 chính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88967" y="1969478"/>
            <a:ext cx="3406978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Các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-58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2000" b="1" spc="72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Case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5" dirty="0">
                <a:solidFill>
                  <a:srgbClr val="2ECC71"/>
                </a:solidFill>
                <a:latin typeface="DejaVu Sans"/>
                <a:cs typeface="DejaVu Sans"/>
              </a:rPr>
              <a:t>mở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rộng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9656" y="2353497"/>
            <a:ext cx="5155345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14" dirty="0">
                <a:solidFill>
                  <a:srgbClr val="D3D3D3"/>
                </a:solidFill>
                <a:latin typeface="DejaVu Sans"/>
                <a:cs typeface="DejaVu Sans"/>
              </a:rPr>
              <a:t>Viết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tối thiểu 02 test case (một đúng, một sai) và gom vào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một test suite để chạy tự động.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36567" y="2524947"/>
            <a:ext cx="131956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Sai username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6567" y="2905947"/>
            <a:ext cx="152152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Để trống trường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6567" y="3296472"/>
            <a:ext cx="2783344" cy="617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Khoảng trắng (leading/trailing)</a:t>
            </a:r>
          </a:p>
          <a:p>
            <a:pPr marL="0" marR="0">
              <a:lnSpc>
                <a:spcPts val="1564"/>
              </a:lnSpc>
              <a:spcBef>
                <a:spcPts val="1435"/>
              </a:spcBef>
              <a:spcAft>
                <a:spcPts val="0"/>
              </a:spcAft>
            </a:pPr>
            <a:r>
              <a:rPr sz="1350" spc="-101" dirty="0">
                <a:solidFill>
                  <a:srgbClr val="D3D3D3"/>
                </a:solidFill>
                <a:latin typeface="DejaVu Sans"/>
                <a:cs typeface="DejaVu Sans"/>
              </a:rPr>
              <a:t>Ký</a:t>
            </a:r>
            <a:r>
              <a:rPr sz="1350" spc="9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tự đặc biệt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0685" y="3429067"/>
            <a:ext cx="3976531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spc="-43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1500" b="1" spc="54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Case 1: Đăng nhập thành công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0831" y="3840151"/>
            <a:ext cx="1994951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D3D3D3"/>
                </a:solidFill>
                <a:latin typeface="DejaVu Sans"/>
                <a:cs typeface="DejaVu Sans"/>
              </a:rPr>
              <a:t>Username:</a:t>
            </a:r>
            <a:r>
              <a:rPr sz="1200" b="1" spc="59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'student'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36567" y="4058472"/>
            <a:ext cx="166626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SQL/XSS Injection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0831" y="4097326"/>
            <a:ext cx="2309364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20" dirty="0">
                <a:solidFill>
                  <a:srgbClr val="D3D3D3"/>
                </a:solidFill>
                <a:latin typeface="DejaVu Sans"/>
                <a:cs typeface="DejaVu Sans"/>
              </a:rPr>
              <a:t>Password:</a:t>
            </a:r>
            <a:r>
              <a:rPr sz="1200" b="1" spc="6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'Password123'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0831" y="4354501"/>
            <a:ext cx="3771148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8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2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quả:</a:t>
            </a:r>
            <a:r>
              <a:rPr sz="1200" spc="-62" dirty="0">
                <a:solidFill>
                  <a:srgbClr val="D3D3D3"/>
                </a:solidFill>
                <a:latin typeface="DejaVu Sans"/>
                <a:cs typeface="DejaVu Sans"/>
              </a:rPr>
              <a:t>Vào</a:t>
            </a:r>
            <a:r>
              <a:rPr sz="1200" spc="38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dashboard,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hiện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'Congratulations!'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36567" y="4448997"/>
            <a:ext cx="2357864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14" dirty="0">
                <a:solidFill>
                  <a:srgbClr val="D3D3D3"/>
                </a:solidFill>
                <a:latin typeface="DejaVu Sans"/>
                <a:cs typeface="DejaVu Sans"/>
              </a:rPr>
              <a:t>Viết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hoa (case sensitivity)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4827" y="4726731"/>
            <a:ext cx="1818875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-23" dirty="0">
                <a:solidFill>
                  <a:srgbClr val="FFFFFF"/>
                </a:solidFill>
                <a:latin typeface="DejaVu Sans"/>
                <a:cs typeface="DejaVu Sans"/>
              </a:rPr>
              <a:t>Trạng</a:t>
            </a:r>
            <a:r>
              <a:rPr sz="1000" b="1" spc="31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DejaVu Sans"/>
                <a:cs typeface="DejaVu Sans"/>
              </a:rPr>
              <a:t>thái: Thành công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15232" y="4726731"/>
            <a:ext cx="1464015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1F3F"/>
                </a:solidFill>
                <a:latin typeface="DejaVu Sans"/>
                <a:cs typeface="DejaVu Sans"/>
              </a:rPr>
              <a:t>Loại: Positive </a:t>
            </a:r>
            <a:r>
              <a:rPr sz="1000" b="1" spc="-30" dirty="0">
                <a:solidFill>
                  <a:srgbClr val="001F3F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0685" y="5524567"/>
            <a:ext cx="2939250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spc="-43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500" b="1" spc="5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Case 2: Sai </a:t>
            </a:r>
            <a:r>
              <a:rPr sz="1500" b="1" spc="10" dirty="0">
                <a:solidFill>
                  <a:srgbClr val="D3D3D3"/>
                </a:solidFill>
                <a:latin typeface="DejaVu Sans"/>
                <a:cs typeface="DejaVu Sans"/>
              </a:rPr>
              <a:t>mật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 khẩu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0831" y="5926126"/>
            <a:ext cx="1994951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D3D3D3"/>
                </a:solidFill>
                <a:latin typeface="DejaVu Sans"/>
                <a:cs typeface="DejaVu Sans"/>
              </a:rPr>
              <a:t>Username:</a:t>
            </a:r>
            <a:r>
              <a:rPr sz="1200" b="1" spc="59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'student'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0831" y="6183301"/>
            <a:ext cx="2130205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20" dirty="0">
                <a:solidFill>
                  <a:srgbClr val="D3D3D3"/>
                </a:solidFill>
                <a:latin typeface="DejaVu Sans"/>
                <a:cs typeface="DejaVu Sans"/>
              </a:rPr>
              <a:t>Password:</a:t>
            </a:r>
            <a:r>
              <a:rPr sz="1200" b="1" spc="6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'wrongpass'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00831" y="6440476"/>
            <a:ext cx="3178419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8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2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quả: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Hiện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41" dirty="0">
                <a:solidFill>
                  <a:srgbClr val="D3D3D3"/>
                </a:solidFill>
                <a:latin typeface="DejaVu Sans"/>
                <a:cs typeface="DejaVu Sans"/>
              </a:rPr>
              <a:t>'Your</a:t>
            </a:r>
            <a:r>
              <a:rPr sz="1200" spc="2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password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is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invalid!'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684840" y="6697651"/>
            <a:ext cx="1894614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Phạm </a:t>
            </a:r>
            <a:r>
              <a:rPr sz="1200" b="1" spc="-11" dirty="0">
                <a:solidFill>
                  <a:srgbClr val="001F3F"/>
                </a:solidFill>
                <a:latin typeface="DejaVu Sans"/>
                <a:cs typeface="DejaVu Sans"/>
              </a:rPr>
              <a:t>vi: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Edge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Cases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64827" y="6822230"/>
            <a:ext cx="1573131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-23" dirty="0">
                <a:solidFill>
                  <a:srgbClr val="FFFFFF"/>
                </a:solidFill>
                <a:latin typeface="DejaVu Sans"/>
                <a:cs typeface="DejaVu Sans"/>
              </a:rPr>
              <a:t>Trạng</a:t>
            </a:r>
            <a:r>
              <a:rPr sz="1000" b="1" spc="31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DejaVu Sans"/>
                <a:cs typeface="DejaVu Sans"/>
              </a:rPr>
              <a:t>thái: Thất bại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69517" y="6822230"/>
            <a:ext cx="1534136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1F3F"/>
                </a:solidFill>
                <a:latin typeface="DejaVu Sans"/>
                <a:cs typeface="DejaVu Sans"/>
              </a:rPr>
              <a:t>Loại: Negative </a:t>
            </a:r>
            <a:r>
              <a:rPr sz="1000" b="1" spc="-30" dirty="0">
                <a:solidFill>
                  <a:srgbClr val="001F3F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292750" y="7658167"/>
            <a:ext cx="5414635" cy="556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"Tự động hóa kiểm</a:t>
            </a:r>
            <a:r>
              <a:rPr sz="1500" b="1" spc="1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thử: Nền tảng cho chất lượng</a:t>
            </a:r>
          </a:p>
          <a:p>
            <a:pPr marL="3077318" marR="0">
              <a:lnSpc>
                <a:spcPts val="1760"/>
              </a:lnSpc>
              <a:spcBef>
                <a:spcPts val="514"/>
              </a:spcBef>
              <a:spcAft>
                <a:spcPts val="0"/>
              </a:spcAft>
            </a:pP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phần </a:t>
            </a:r>
            <a:r>
              <a:rPr sz="1500" b="1" spc="10" dirty="0">
                <a:solidFill>
                  <a:srgbClr val="2ECC71"/>
                </a:solidFill>
                <a:latin typeface="DejaVu Sans"/>
                <a:cs typeface="DejaVu Sans"/>
              </a:rPr>
              <a:t>mềm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 liên tục."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16069" y="8316902"/>
            <a:ext cx="2191250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8" dirty="0">
                <a:solidFill>
                  <a:srgbClr val="D3D3D3"/>
                </a:solidFill>
                <a:latin typeface="DejaVu Sans"/>
                <a:cs typeface="DejaVu Sans"/>
              </a:rPr>
              <a:t>Cypress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38" dirty="0">
                <a:solidFill>
                  <a:srgbClr val="D3D3D3"/>
                </a:solidFill>
                <a:latin typeface="DejaVu Sans"/>
                <a:cs typeface="DejaVu Sans"/>
              </a:rPr>
              <a:t>Testing</a:t>
            </a:r>
            <a:r>
              <a:rPr sz="1200" spc="1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D3D3D3"/>
                </a:solidFill>
                <a:latin typeface="DejaVu Sans"/>
                <a:cs typeface="DejaVu Sans"/>
              </a:rPr>
              <a:t>Framework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81A11F-BAFC-7A74-28C8-4FA9D44D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98519" l="10000" r="90000">
                        <a14:foregroundMark x1="45208" y1="54074" x2="46042" y2="62593"/>
                        <a14:foregroundMark x1="46250" y1="47407" x2="56042" y2="71852"/>
                        <a14:foregroundMark x1="55417" y1="49630" x2="60000" y2="70370"/>
                        <a14:foregroundMark x1="59583" y1="43704" x2="62917" y2="70370"/>
                        <a14:foregroundMark x1="64583" y1="48889" x2="67500" y2="62963"/>
                        <a14:foregroundMark x1="66458" y1="50741" x2="66458" y2="51111"/>
                        <a14:foregroundMark x1="65625" y1="40370" x2="65625" y2="43704"/>
                        <a14:foregroundMark x1="65625" y1="44444" x2="65417" y2="38148"/>
                        <a14:foregroundMark x1="62708" y1="39259" x2="68750" y2="60000"/>
                        <a14:foregroundMark x1="68750" y1="60000" x2="70000" y2="80370"/>
                        <a14:foregroundMark x1="70000" y1="80370" x2="69792" y2="80741"/>
                        <a14:foregroundMark x1="67708" y1="74815" x2="68333" y2="60741"/>
                        <a14:foregroundMark x1="68958" y1="52963" x2="70625" y2="73704"/>
                        <a14:foregroundMark x1="69583" y1="55185" x2="70833" y2="66296"/>
                        <a14:foregroundMark x1="70208" y1="52222" x2="71042" y2="66296"/>
                        <a14:foregroundMark x1="69583" y1="50741" x2="71667" y2="75926"/>
                        <a14:foregroundMark x1="71667" y1="75926" x2="71458" y2="75185"/>
                        <a14:foregroundMark x1="50417" y1="60370" x2="50417" y2="87407"/>
                        <a14:foregroundMark x1="47292" y1="68519" x2="46667" y2="93704"/>
                        <a14:foregroundMark x1="45000" y1="74444" x2="43542" y2="89259"/>
                        <a14:foregroundMark x1="43125" y1="76296" x2="51250" y2="92593"/>
                        <a14:foregroundMark x1="54792" y1="84444" x2="56667" y2="97037"/>
                        <a14:foregroundMark x1="58333" y1="86296" x2="59583" y2="94815"/>
                        <a14:foregroundMark x1="45000" y1="66667" x2="46042" y2="74444"/>
                        <a14:foregroundMark x1="42083" y1="50370" x2="34375" y2="72593"/>
                        <a14:foregroundMark x1="34375" y1="72593" x2="30833" y2="97407"/>
                        <a14:foregroundMark x1="30833" y1="97407" x2="31250" y2="97037"/>
                        <a14:foregroundMark x1="49375" y1="53333" x2="53125" y2="98519"/>
                        <a14:foregroundMark x1="53125" y1="57407" x2="52292" y2="30370"/>
                        <a14:foregroundMark x1="46667" y1="43704" x2="57500" y2="1852"/>
                        <a14:foregroundMark x1="57500" y1="1852" x2="61250" y2="35556"/>
                        <a14:foregroundMark x1="32708" y1="61111" x2="31875" y2="62222"/>
                        <a14:backgroundMark x1="30208" y1="40370" x2="38750" y2="28889"/>
                        <a14:backgroundMark x1="38750" y1="28889" x2="37500" y2="34444"/>
                        <a14:backgroundMark x1="65833" y1="28519" x2="73125" y2="4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062" y="979454"/>
            <a:ext cx="2357619" cy="1326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FAA7-503D-FFA4-36DC-E36420E21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F93FC606-A653-563D-DF21-CD36C0E7FA74}"/>
              </a:ext>
            </a:extLst>
          </p:cNvPr>
          <p:cNvSpPr/>
          <p:nvPr/>
        </p:nvSpPr>
        <p:spPr>
          <a:xfrm>
            <a:off x="0" y="0"/>
            <a:ext cx="12192000" cy="9369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6E994C-5D1A-CED2-FDAE-169D8CDACEE4}"/>
              </a:ext>
            </a:extLst>
          </p:cNvPr>
          <p:cNvSpPr txBox="1"/>
          <p:nvPr/>
        </p:nvSpPr>
        <p:spPr>
          <a:xfrm>
            <a:off x="1172170" y="322124"/>
            <a:ext cx="10000113" cy="60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23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Các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42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4050" b="1" spc="127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Case</a:t>
            </a:r>
            <a:r>
              <a:rPr lang="en-US"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lang="en-US" sz="4050" b="1" spc="-12" dirty="0" err="1">
                <a:solidFill>
                  <a:srgbClr val="2ECC71"/>
                </a:solidFill>
                <a:latin typeface="DejaVu Sans"/>
                <a:cs typeface="DejaVu Sans"/>
              </a:rPr>
              <a:t>Thêm</a:t>
            </a:r>
            <a:endParaRPr sz="4050" b="1" spc="-12" dirty="0">
              <a:solidFill>
                <a:srgbClr val="2ECC71"/>
              </a:solidFill>
              <a:latin typeface="DejaVu Sans"/>
              <a:cs typeface="DejaVu San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52CDDA6-7E75-8791-ECE1-5076939471AB}"/>
              </a:ext>
            </a:extLst>
          </p:cNvPr>
          <p:cNvSpPr txBox="1"/>
          <p:nvPr/>
        </p:nvSpPr>
        <p:spPr>
          <a:xfrm>
            <a:off x="960685" y="1917541"/>
            <a:ext cx="4997351" cy="234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spc="-18" dirty="0">
                <a:solidFill>
                  <a:srgbClr val="D3D3D3"/>
                </a:solidFill>
                <a:latin typeface="DejaVu Sans"/>
                <a:cs typeface="DejaVu Sans"/>
              </a:rPr>
              <a:t>Mục tiêu: Xác định </a:t>
            </a:r>
            <a:r>
              <a:rPr lang="en-US" sz="1600" spc="-18" dirty="0">
                <a:solidFill>
                  <a:srgbClr val="D3D3D3"/>
                </a:solidFill>
                <a:latin typeface="DejaVu Sans"/>
                <a:cs typeface="DejaVu Sans"/>
              </a:rPr>
              <a:t>Validate</a:t>
            </a:r>
            <a:endParaRPr sz="1600" spc="-11" dirty="0">
              <a:solidFill>
                <a:srgbClr val="D3D3D3"/>
              </a:solidFill>
              <a:latin typeface="DejaVu Sans"/>
              <a:cs typeface="DejaVu San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78C9A04-831A-777E-8117-1EBEEBC4027D}"/>
              </a:ext>
            </a:extLst>
          </p:cNvPr>
          <p:cNvSpPr txBox="1"/>
          <p:nvPr/>
        </p:nvSpPr>
        <p:spPr>
          <a:xfrm>
            <a:off x="6988967" y="1969478"/>
            <a:ext cx="3406978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Các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-58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2000" b="1" spc="72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Case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5" dirty="0">
                <a:solidFill>
                  <a:srgbClr val="2ECC71"/>
                </a:solidFill>
                <a:latin typeface="DejaVu Sans"/>
                <a:cs typeface="DejaVu Sans"/>
              </a:rPr>
              <a:t>mở</a:t>
            </a:r>
            <a:r>
              <a:rPr sz="200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2ECC71"/>
                </a:solidFill>
                <a:latin typeface="DejaVu Sans"/>
                <a:cs typeface="DejaVu Sans"/>
              </a:rPr>
              <a:t>rộng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F0C6D36-74E2-E09A-D6EC-011A80ECA83C}"/>
              </a:ext>
            </a:extLst>
          </p:cNvPr>
          <p:cNvSpPr txBox="1"/>
          <p:nvPr/>
        </p:nvSpPr>
        <p:spPr>
          <a:xfrm>
            <a:off x="589656" y="2353497"/>
            <a:ext cx="5155345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14" dirty="0">
                <a:solidFill>
                  <a:srgbClr val="D3D3D3"/>
                </a:solidFill>
                <a:latin typeface="DejaVu Sans"/>
                <a:cs typeface="DejaVu Sans"/>
              </a:rPr>
              <a:t>Viết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tối thiểu 02 test case (một đúng, một sai) và gom vào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một test suite để chạy tự động.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9C223B-16F7-B4CF-4EB4-3DA2F3101574}"/>
              </a:ext>
            </a:extLst>
          </p:cNvPr>
          <p:cNvSpPr txBox="1"/>
          <p:nvPr/>
        </p:nvSpPr>
        <p:spPr>
          <a:xfrm>
            <a:off x="6836567" y="2524947"/>
            <a:ext cx="131956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Sai username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81B8FBF-BBEB-D757-E174-8EA8F054CF23}"/>
              </a:ext>
            </a:extLst>
          </p:cNvPr>
          <p:cNvSpPr txBox="1"/>
          <p:nvPr/>
        </p:nvSpPr>
        <p:spPr>
          <a:xfrm>
            <a:off x="6836567" y="2905947"/>
            <a:ext cx="152152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Để trống trường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CDD578B-AFA3-02D8-94AB-BFAD65503366}"/>
              </a:ext>
            </a:extLst>
          </p:cNvPr>
          <p:cNvSpPr txBox="1"/>
          <p:nvPr/>
        </p:nvSpPr>
        <p:spPr>
          <a:xfrm>
            <a:off x="6836567" y="3296472"/>
            <a:ext cx="2783344" cy="617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Khoảng trắng (leading/trailing)</a:t>
            </a:r>
          </a:p>
          <a:p>
            <a:pPr marL="0" marR="0">
              <a:lnSpc>
                <a:spcPts val="1564"/>
              </a:lnSpc>
              <a:spcBef>
                <a:spcPts val="1435"/>
              </a:spcBef>
              <a:spcAft>
                <a:spcPts val="0"/>
              </a:spcAft>
            </a:pPr>
            <a:r>
              <a:rPr sz="1350" spc="-101" dirty="0">
                <a:solidFill>
                  <a:srgbClr val="D3D3D3"/>
                </a:solidFill>
                <a:latin typeface="DejaVu Sans"/>
                <a:cs typeface="DejaVu Sans"/>
              </a:rPr>
              <a:t>Ký</a:t>
            </a:r>
            <a:r>
              <a:rPr sz="1350" spc="9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tự đặc biệt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778451B-77EC-5444-70B0-CE679AC7960C}"/>
              </a:ext>
            </a:extLst>
          </p:cNvPr>
          <p:cNvSpPr txBox="1"/>
          <p:nvPr/>
        </p:nvSpPr>
        <p:spPr>
          <a:xfrm>
            <a:off x="960685" y="3429067"/>
            <a:ext cx="51553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spc="-43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1500" b="1" spc="54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Case </a:t>
            </a:r>
            <a:r>
              <a:rPr lang="en-US" sz="1500" b="1" dirty="0">
                <a:solidFill>
                  <a:srgbClr val="2ECC71"/>
                </a:solidFill>
                <a:latin typeface="DejaVu Sans"/>
                <a:cs typeface="DejaVu Sans"/>
              </a:rPr>
              <a:t>7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: </a:t>
            </a:r>
            <a:r>
              <a:rPr lang="vi-VN" sz="1500" b="1" dirty="0">
                <a:solidFill>
                  <a:srgbClr val="2ECC71"/>
                </a:solidFill>
                <a:latin typeface="DejaVu Sans"/>
                <a:cs typeface="DejaVu Sans"/>
              </a:rPr>
              <a:t>khoảng trắng trước/khi validate.</a:t>
            </a:r>
            <a:endParaRPr sz="1500" b="1" dirty="0">
              <a:solidFill>
                <a:srgbClr val="2ECC71"/>
              </a:solidFill>
              <a:latin typeface="DejaVu Sans"/>
              <a:cs typeface="DejaVu San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D7B7A07-D665-E2A1-58FB-F32E335A3416}"/>
              </a:ext>
            </a:extLst>
          </p:cNvPr>
          <p:cNvSpPr txBox="1"/>
          <p:nvPr/>
        </p:nvSpPr>
        <p:spPr>
          <a:xfrm>
            <a:off x="700831" y="3840151"/>
            <a:ext cx="1994951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D3D3D3"/>
                </a:solidFill>
                <a:latin typeface="DejaVu Sans"/>
                <a:cs typeface="DejaVu Sans"/>
              </a:rPr>
              <a:t>Username:</a:t>
            </a:r>
            <a:r>
              <a:rPr sz="1200" b="1" spc="59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'student'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18CA7F8-0CA7-E5F7-3FF6-AEA5F1774593}"/>
              </a:ext>
            </a:extLst>
          </p:cNvPr>
          <p:cNvSpPr txBox="1"/>
          <p:nvPr/>
        </p:nvSpPr>
        <p:spPr>
          <a:xfrm>
            <a:off x="6836567" y="4058472"/>
            <a:ext cx="166626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SQL/XSS Injection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E6D7E2B-36D0-B904-6902-72C1AC461BAC}"/>
              </a:ext>
            </a:extLst>
          </p:cNvPr>
          <p:cNvSpPr txBox="1"/>
          <p:nvPr/>
        </p:nvSpPr>
        <p:spPr>
          <a:xfrm>
            <a:off x="700831" y="4097326"/>
            <a:ext cx="2309364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20" dirty="0">
                <a:solidFill>
                  <a:srgbClr val="D3D3D3"/>
                </a:solidFill>
                <a:latin typeface="DejaVu Sans"/>
                <a:cs typeface="DejaVu Sans"/>
              </a:rPr>
              <a:t>Password:</a:t>
            </a:r>
            <a:r>
              <a:rPr sz="1200" b="1" spc="6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'Password123'</a:t>
            </a: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F17B4D1-87DC-9B05-9238-0BAE1C409AC0}"/>
              </a:ext>
            </a:extLst>
          </p:cNvPr>
          <p:cNvSpPr txBox="1"/>
          <p:nvPr/>
        </p:nvSpPr>
        <p:spPr>
          <a:xfrm>
            <a:off x="700831" y="4354501"/>
            <a:ext cx="3771148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8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2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quả:</a:t>
            </a:r>
            <a:r>
              <a:rPr sz="1200" spc="-62" dirty="0">
                <a:solidFill>
                  <a:srgbClr val="D3D3D3"/>
                </a:solidFill>
                <a:latin typeface="DejaVu Sans"/>
                <a:cs typeface="DejaVu Sans"/>
              </a:rPr>
              <a:t>Vào</a:t>
            </a:r>
            <a:r>
              <a:rPr sz="1200" spc="38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dashboard,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hiện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'Congratulations!'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F4C9F93-10EF-67CB-DC26-200A395A4608}"/>
              </a:ext>
            </a:extLst>
          </p:cNvPr>
          <p:cNvSpPr txBox="1"/>
          <p:nvPr/>
        </p:nvSpPr>
        <p:spPr>
          <a:xfrm>
            <a:off x="6836567" y="4448997"/>
            <a:ext cx="2357864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14" dirty="0">
                <a:solidFill>
                  <a:srgbClr val="D3D3D3"/>
                </a:solidFill>
                <a:latin typeface="DejaVu Sans"/>
                <a:cs typeface="DejaVu Sans"/>
              </a:rPr>
              <a:t>Viết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hoa (case sensitivity)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DE3ECE1-6803-BD58-3E13-01828BF0D232}"/>
              </a:ext>
            </a:extLst>
          </p:cNvPr>
          <p:cNvSpPr txBox="1"/>
          <p:nvPr/>
        </p:nvSpPr>
        <p:spPr>
          <a:xfrm>
            <a:off x="764827" y="4726731"/>
            <a:ext cx="1818875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-23" dirty="0">
                <a:solidFill>
                  <a:srgbClr val="FFFFFF"/>
                </a:solidFill>
                <a:latin typeface="DejaVu Sans"/>
                <a:cs typeface="DejaVu Sans"/>
              </a:rPr>
              <a:t>Trạng</a:t>
            </a:r>
            <a:r>
              <a:rPr sz="1000" b="1" spc="31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DejaVu Sans"/>
                <a:cs typeface="DejaVu Sans"/>
              </a:rPr>
              <a:t>thái: Thành công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51AF79B-9DD9-A800-016A-4B853ACB5076}"/>
              </a:ext>
            </a:extLst>
          </p:cNvPr>
          <p:cNvSpPr txBox="1"/>
          <p:nvPr/>
        </p:nvSpPr>
        <p:spPr>
          <a:xfrm>
            <a:off x="2815232" y="4726731"/>
            <a:ext cx="1464015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1F3F"/>
                </a:solidFill>
                <a:latin typeface="DejaVu Sans"/>
                <a:cs typeface="DejaVu Sans"/>
              </a:rPr>
              <a:t>Loại: Positive </a:t>
            </a:r>
            <a:r>
              <a:rPr sz="1000" b="1" spc="-30" dirty="0">
                <a:solidFill>
                  <a:srgbClr val="001F3F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A30B78C-884F-42FB-0E39-415C2B22536F}"/>
              </a:ext>
            </a:extLst>
          </p:cNvPr>
          <p:cNvSpPr txBox="1"/>
          <p:nvPr/>
        </p:nvSpPr>
        <p:spPr>
          <a:xfrm>
            <a:off x="960684" y="5524567"/>
            <a:ext cx="499735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spc="-43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500" b="1" spc="5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Case 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8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: 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Username </a:t>
            </a:r>
            <a:r>
              <a:rPr lang="en-US" sz="1500" b="1" dirty="0" err="1">
                <a:solidFill>
                  <a:srgbClr val="D3D3D3"/>
                </a:solidFill>
                <a:latin typeface="DejaVu Sans"/>
                <a:cs typeface="DejaVu Sans"/>
              </a:rPr>
              <a:t>chứa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b="1" dirty="0" err="1">
                <a:solidFill>
                  <a:srgbClr val="D3D3D3"/>
                </a:solidFill>
                <a:latin typeface="DejaVu Sans"/>
                <a:cs typeface="DejaVu Sans"/>
              </a:rPr>
              <a:t>ký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b="1" dirty="0" err="1">
                <a:solidFill>
                  <a:srgbClr val="D3D3D3"/>
                </a:solidFill>
                <a:latin typeface="DejaVu Sans"/>
                <a:cs typeface="DejaVu Sans"/>
              </a:rPr>
              <a:t>tự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b="1" dirty="0" err="1">
                <a:solidFill>
                  <a:srgbClr val="D3D3D3"/>
                </a:solidFill>
                <a:latin typeface="DejaVu Sans"/>
                <a:cs typeface="DejaVu Sans"/>
              </a:rPr>
              <a:t>đặc</a:t>
            </a:r>
            <a:r>
              <a:rPr lang="en-US" sz="15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lang="en-US" sz="1500" b="1" dirty="0" err="1">
                <a:solidFill>
                  <a:srgbClr val="D3D3D3"/>
                </a:solidFill>
                <a:latin typeface="DejaVu Sans"/>
                <a:cs typeface="DejaVu Sans"/>
              </a:rPr>
              <a:t>biệt</a:t>
            </a:r>
            <a:endParaRPr sz="1500" b="1" dirty="0">
              <a:solidFill>
                <a:srgbClr val="D3D3D3"/>
              </a:solidFill>
              <a:latin typeface="DejaVu Sans"/>
              <a:cs typeface="DejaVu San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807E2BC-7A7D-C888-9A3A-FFB985CB24F7}"/>
              </a:ext>
            </a:extLst>
          </p:cNvPr>
          <p:cNvSpPr txBox="1"/>
          <p:nvPr/>
        </p:nvSpPr>
        <p:spPr>
          <a:xfrm>
            <a:off x="700831" y="5926126"/>
            <a:ext cx="1994951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D3D3D3"/>
                </a:solidFill>
                <a:latin typeface="DejaVu Sans"/>
                <a:cs typeface="DejaVu Sans"/>
              </a:rPr>
              <a:t>Username:</a:t>
            </a:r>
            <a:r>
              <a:rPr sz="1200" b="1" spc="59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'student'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EA5B484-6D54-4D84-FDCF-0FA0F89B9424}"/>
              </a:ext>
            </a:extLst>
          </p:cNvPr>
          <p:cNvSpPr txBox="1"/>
          <p:nvPr/>
        </p:nvSpPr>
        <p:spPr>
          <a:xfrm>
            <a:off x="700831" y="6183301"/>
            <a:ext cx="2130205" cy="212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20" dirty="0">
                <a:solidFill>
                  <a:srgbClr val="D3D3D3"/>
                </a:solidFill>
                <a:latin typeface="DejaVu Sans"/>
                <a:cs typeface="DejaVu Sans"/>
              </a:rPr>
              <a:t>Password:</a:t>
            </a:r>
            <a:r>
              <a:rPr sz="1200" b="1" spc="6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Liberation Mono"/>
                <a:cs typeface="Liberation Mono"/>
              </a:rPr>
              <a:t>'wrongpass'</a:t>
            </a: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4B35E28-2FFC-50EB-DC6E-978C4666A421}"/>
              </a:ext>
            </a:extLst>
          </p:cNvPr>
          <p:cNvSpPr txBox="1"/>
          <p:nvPr/>
        </p:nvSpPr>
        <p:spPr>
          <a:xfrm>
            <a:off x="700831" y="6440476"/>
            <a:ext cx="3178419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8" dirty="0">
                <a:solidFill>
                  <a:srgbClr val="D3D3D3"/>
                </a:solidFill>
                <a:latin typeface="DejaVu Sans"/>
                <a:cs typeface="DejaVu Sans"/>
              </a:rPr>
              <a:t>Kết</a:t>
            </a:r>
            <a:r>
              <a:rPr sz="12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quả: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Hiện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41" dirty="0">
                <a:solidFill>
                  <a:srgbClr val="D3D3D3"/>
                </a:solidFill>
                <a:latin typeface="DejaVu Sans"/>
                <a:cs typeface="DejaVu Sans"/>
              </a:rPr>
              <a:t>'Your</a:t>
            </a:r>
            <a:r>
              <a:rPr sz="1200" spc="2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password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is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invalid!'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F9E0DFC-550B-A17A-05D8-9C2B08B2B0C9}"/>
              </a:ext>
            </a:extLst>
          </p:cNvPr>
          <p:cNvSpPr txBox="1"/>
          <p:nvPr/>
        </p:nvSpPr>
        <p:spPr>
          <a:xfrm>
            <a:off x="9684840" y="6697651"/>
            <a:ext cx="1894614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Phạm </a:t>
            </a:r>
            <a:r>
              <a:rPr sz="1200" b="1" spc="-11" dirty="0">
                <a:solidFill>
                  <a:srgbClr val="001F3F"/>
                </a:solidFill>
                <a:latin typeface="DejaVu Sans"/>
                <a:cs typeface="DejaVu Sans"/>
              </a:rPr>
              <a:t>vi: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Edge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Cases</a:t>
            </a: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06A4200-D8C4-B2F9-9AB1-6F8B998C81FA}"/>
              </a:ext>
            </a:extLst>
          </p:cNvPr>
          <p:cNvSpPr txBox="1"/>
          <p:nvPr/>
        </p:nvSpPr>
        <p:spPr>
          <a:xfrm>
            <a:off x="764827" y="6822230"/>
            <a:ext cx="1573131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-23" dirty="0">
                <a:solidFill>
                  <a:srgbClr val="FFFFFF"/>
                </a:solidFill>
                <a:latin typeface="DejaVu Sans"/>
                <a:cs typeface="DejaVu Sans"/>
              </a:rPr>
              <a:t>Trạng</a:t>
            </a:r>
            <a:r>
              <a:rPr sz="1000" b="1" spc="31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DejaVu Sans"/>
                <a:cs typeface="DejaVu Sans"/>
              </a:rPr>
              <a:t>thái: Thất bại</a:t>
            </a: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C17E526-800C-2CDE-D77D-2E6ADCE07C56}"/>
              </a:ext>
            </a:extLst>
          </p:cNvPr>
          <p:cNvSpPr txBox="1"/>
          <p:nvPr/>
        </p:nvSpPr>
        <p:spPr>
          <a:xfrm>
            <a:off x="2569517" y="6822230"/>
            <a:ext cx="1534136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1F3F"/>
                </a:solidFill>
                <a:latin typeface="DejaVu Sans"/>
                <a:cs typeface="DejaVu Sans"/>
              </a:rPr>
              <a:t>Loại: Negative </a:t>
            </a:r>
            <a:r>
              <a:rPr sz="1000" b="1" spc="-30" dirty="0">
                <a:solidFill>
                  <a:srgbClr val="001F3F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D103761-F0D9-C105-3F8F-88EFC24EC077}"/>
              </a:ext>
            </a:extLst>
          </p:cNvPr>
          <p:cNvSpPr txBox="1"/>
          <p:nvPr/>
        </p:nvSpPr>
        <p:spPr>
          <a:xfrm>
            <a:off x="6292750" y="7658167"/>
            <a:ext cx="5414635" cy="556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"Tự động hóa kiểm</a:t>
            </a:r>
            <a:r>
              <a:rPr sz="1500" b="1" spc="10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thử: Nền tảng cho chất lượng</a:t>
            </a:r>
          </a:p>
          <a:p>
            <a:pPr marL="3077318" marR="0">
              <a:lnSpc>
                <a:spcPts val="1760"/>
              </a:lnSpc>
              <a:spcBef>
                <a:spcPts val="514"/>
              </a:spcBef>
              <a:spcAft>
                <a:spcPts val="0"/>
              </a:spcAft>
            </a:pP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phần </a:t>
            </a:r>
            <a:r>
              <a:rPr sz="1500" b="1" spc="10" dirty="0">
                <a:solidFill>
                  <a:srgbClr val="2ECC71"/>
                </a:solidFill>
                <a:latin typeface="DejaVu Sans"/>
                <a:cs typeface="DejaVu Sans"/>
              </a:rPr>
              <a:t>mềm</a:t>
            </a:r>
            <a:r>
              <a:rPr sz="1500" b="1" dirty="0">
                <a:solidFill>
                  <a:srgbClr val="2ECC71"/>
                </a:solidFill>
                <a:latin typeface="DejaVu Sans"/>
                <a:cs typeface="DejaVu Sans"/>
              </a:rPr>
              <a:t> liên tục."</a:t>
            </a: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6DEFF9C-139F-09B3-54BE-7CD881595C45}"/>
              </a:ext>
            </a:extLst>
          </p:cNvPr>
          <p:cNvSpPr txBox="1"/>
          <p:nvPr/>
        </p:nvSpPr>
        <p:spPr>
          <a:xfrm>
            <a:off x="9516069" y="8316902"/>
            <a:ext cx="2191250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8" dirty="0">
                <a:solidFill>
                  <a:srgbClr val="D3D3D3"/>
                </a:solidFill>
                <a:latin typeface="DejaVu Sans"/>
                <a:cs typeface="DejaVu Sans"/>
              </a:rPr>
              <a:t>Cypress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38" dirty="0">
                <a:solidFill>
                  <a:srgbClr val="D3D3D3"/>
                </a:solidFill>
                <a:latin typeface="DejaVu Sans"/>
                <a:cs typeface="DejaVu Sans"/>
              </a:rPr>
              <a:t>Testing</a:t>
            </a:r>
            <a:r>
              <a:rPr sz="1200" spc="1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D3D3D3"/>
                </a:solidFill>
                <a:latin typeface="DejaVu Sans"/>
                <a:cs typeface="DejaVu Sans"/>
              </a:rPr>
              <a:t>Framework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5D6402-B317-F7E2-CDE5-30F5C9F2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98519" l="10000" r="90000">
                        <a14:foregroundMark x1="45208" y1="54074" x2="46042" y2="62593"/>
                        <a14:foregroundMark x1="46250" y1="47407" x2="56042" y2="71852"/>
                        <a14:foregroundMark x1="55417" y1="49630" x2="60000" y2="70370"/>
                        <a14:foregroundMark x1="59583" y1="43704" x2="62917" y2="70370"/>
                        <a14:foregroundMark x1="64583" y1="48889" x2="67500" y2="62963"/>
                        <a14:foregroundMark x1="66458" y1="50741" x2="66458" y2="51111"/>
                        <a14:foregroundMark x1="65625" y1="40370" x2="65625" y2="43704"/>
                        <a14:foregroundMark x1="65625" y1="44444" x2="65417" y2="38148"/>
                        <a14:foregroundMark x1="62708" y1="39259" x2="68750" y2="60000"/>
                        <a14:foregroundMark x1="68750" y1="60000" x2="70000" y2="80370"/>
                        <a14:foregroundMark x1="70000" y1="80370" x2="69792" y2="80741"/>
                        <a14:foregroundMark x1="67708" y1="74815" x2="68333" y2="60741"/>
                        <a14:foregroundMark x1="68958" y1="52963" x2="70625" y2="73704"/>
                        <a14:foregroundMark x1="69583" y1="55185" x2="70833" y2="66296"/>
                        <a14:foregroundMark x1="70208" y1="52222" x2="71042" y2="66296"/>
                        <a14:foregroundMark x1="69583" y1="50741" x2="71667" y2="75926"/>
                        <a14:foregroundMark x1="71667" y1="75926" x2="71458" y2="75185"/>
                        <a14:foregroundMark x1="50417" y1="60370" x2="50417" y2="87407"/>
                        <a14:foregroundMark x1="47292" y1="68519" x2="46667" y2="93704"/>
                        <a14:foregroundMark x1="45000" y1="74444" x2="43542" y2="89259"/>
                        <a14:foregroundMark x1="43125" y1="76296" x2="51250" y2="92593"/>
                        <a14:foregroundMark x1="54792" y1="84444" x2="56667" y2="97037"/>
                        <a14:foregroundMark x1="58333" y1="86296" x2="59583" y2="94815"/>
                        <a14:foregroundMark x1="45000" y1="66667" x2="46042" y2="74444"/>
                        <a14:foregroundMark x1="42083" y1="50370" x2="34375" y2="72593"/>
                        <a14:foregroundMark x1="34375" y1="72593" x2="30833" y2="97407"/>
                        <a14:foregroundMark x1="30833" y1="97407" x2="31250" y2="97037"/>
                        <a14:foregroundMark x1="49375" y1="53333" x2="53125" y2="98519"/>
                        <a14:foregroundMark x1="53125" y1="57407" x2="52292" y2="30370"/>
                        <a14:foregroundMark x1="46667" y1="43704" x2="57500" y2="1852"/>
                        <a14:foregroundMark x1="57500" y1="1852" x2="61250" y2="35556"/>
                        <a14:foregroundMark x1="32708" y1="61111" x2="31875" y2="62222"/>
                        <a14:backgroundMark x1="30208" y1="40370" x2="38750" y2="28889"/>
                        <a14:backgroundMark x1="38750" y1="28889" x2="37500" y2="34444"/>
                        <a14:backgroundMark x1="65833" y1="28519" x2="73125" y2="4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00" y="99095"/>
            <a:ext cx="2357619" cy="13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1999" cy="751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8391" y="333299"/>
            <a:ext cx="5687435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42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4050" b="1" spc="12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Suite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&amp;</a:t>
            </a:r>
            <a:r>
              <a:rPr sz="4050" b="1" spc="-2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2ECC71"/>
                </a:solidFill>
                <a:latin typeface="DejaVu Sans"/>
                <a:cs typeface="DejaVu Sans"/>
              </a:rPr>
              <a:t>Lợi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ích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1096" y="1039188"/>
            <a:ext cx="6222015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Tổ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chức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hiệu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quả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1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trường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2" dirty="0">
                <a:solidFill>
                  <a:srgbClr val="D3D3D3"/>
                </a:solidFill>
                <a:latin typeface="DejaVu Sans"/>
                <a:cs typeface="DejaVu Sans"/>
              </a:rPr>
              <a:t>hợp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kiểm</a:t>
            </a:r>
            <a:r>
              <a:rPr sz="1700" spc="-1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0" dirty="0">
                <a:solidFill>
                  <a:srgbClr val="D3D3D3"/>
                </a:solidFill>
                <a:latin typeface="DejaVu Sans"/>
                <a:cs typeface="DejaVu Sans"/>
              </a:rPr>
              <a:t>thử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20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7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spc="-18" dirty="0">
                <a:solidFill>
                  <a:srgbClr val="D3D3D3"/>
                </a:solidFill>
                <a:latin typeface="DejaVu Sans"/>
                <a:cs typeface="DejaVu Sans"/>
              </a:rPr>
              <a:t>Cypress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2540" y="1933029"/>
            <a:ext cx="4535774" cy="679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2" dirty="0">
                <a:solidFill>
                  <a:srgbClr val="D3D3D3"/>
                </a:solidFill>
                <a:latin typeface="DejaVu Sans"/>
                <a:cs typeface="DejaVu Sans"/>
              </a:rPr>
              <a:t>Ưu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điểm</a:t>
            </a:r>
            <a:r>
              <a:rPr sz="2000" b="1" spc="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của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việc sử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dụng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-58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</a:p>
          <a:p>
            <a:pPr marL="0" marR="0">
              <a:lnSpc>
                <a:spcPts val="2346"/>
              </a:lnSpc>
              <a:spcBef>
                <a:spcPts val="353"/>
              </a:spcBef>
              <a:spcAft>
                <a:spcPts val="0"/>
              </a:spcAft>
            </a:pP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Suite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5976" y="1980654"/>
            <a:ext cx="2439031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-58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2000" b="1" spc="7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Suite là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gì?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1537" y="2536122"/>
            <a:ext cx="3912941" cy="66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Gom nhóm tất cả các test case lại với nhau.</a:t>
            </a:r>
          </a:p>
          <a:p>
            <a:pPr marL="0" marR="0">
              <a:lnSpc>
                <a:spcPts val="1564"/>
              </a:lnSpc>
              <a:spcBef>
                <a:spcPts val="176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Ví dụ: 'Login </a:t>
            </a:r>
            <a:r>
              <a:rPr sz="1350" spc="-14" dirty="0">
                <a:solidFill>
                  <a:srgbClr val="D3D3D3"/>
                </a:solidFill>
                <a:latin typeface="DejaVu Sans"/>
                <a:cs typeface="DejaVu Sans"/>
              </a:rPr>
              <a:t>Function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- </a:t>
            </a:r>
            <a:r>
              <a:rPr sz="1350" spc="-28" dirty="0">
                <a:solidFill>
                  <a:srgbClr val="D3D3D3"/>
                </a:solidFill>
                <a:latin typeface="DejaVu Sans"/>
                <a:cs typeface="DejaVu Sans"/>
              </a:rPr>
              <a:t>Full</a:t>
            </a:r>
            <a:r>
              <a:rPr sz="1350" spc="2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spc="-60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350" spc="5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Suite'.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74382" y="2793298"/>
            <a:ext cx="442914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Dễ dàng quản lý và nhóm các test case theo chức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74382" y="3050473"/>
            <a:ext cx="63596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năng.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74382" y="3555298"/>
            <a:ext cx="4603753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Tự động chạy các test tuần tự, tối ưu quy trình kiểm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thử.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5641" y="4202997"/>
            <a:ext cx="4625938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spc="-49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350" spc="4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Cypress, </a:t>
            </a:r>
            <a:r>
              <a:rPr sz="1350" spc="-60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350" spc="5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Suite được định nghĩa bằng hàm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74382" y="4326823"/>
            <a:ext cx="4591214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Tự động dừng và cung cấp báo cáo lỗi chi tiết, minh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bạch.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11994" y="4460172"/>
            <a:ext cx="206656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0919" y="4498735"/>
            <a:ext cx="1048657" cy="20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i="1" spc="-15" dirty="0">
                <a:solidFill>
                  <a:srgbClr val="2ECC71"/>
                </a:solidFill>
                <a:latin typeface="Liberation Mono"/>
                <a:cs typeface="Liberation Mono"/>
              </a:rPr>
              <a:t>describe()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1556" y="6765976"/>
            <a:ext cx="5160272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2" dirty="0">
                <a:solidFill>
                  <a:srgbClr val="FFFFFF"/>
                </a:solidFill>
                <a:latin typeface="DejaVu Sans"/>
                <a:cs typeface="DejaVu Sans"/>
              </a:rPr>
              <a:t>Kiểm</a:t>
            </a:r>
            <a:r>
              <a:rPr sz="1200" spc="-18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FFFFFF"/>
                </a:solidFill>
                <a:latin typeface="DejaVu Sans"/>
                <a:cs typeface="DejaVu Sans"/>
              </a:rPr>
              <a:t>thử</a:t>
            </a:r>
            <a:r>
              <a:rPr sz="1200" spc="-10" dirty="0">
                <a:solidFill>
                  <a:srgbClr val="FFFFFF"/>
                </a:solidFill>
                <a:latin typeface="DejaVu Sans"/>
                <a:cs typeface="DejaVu Sans"/>
              </a:rPr>
              <a:t> tự</a:t>
            </a:r>
            <a:r>
              <a:rPr sz="1200" spc="-14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động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hóa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với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8" dirty="0">
                <a:solidFill>
                  <a:srgbClr val="FFFFFF"/>
                </a:solidFill>
                <a:latin typeface="DejaVu Sans"/>
                <a:cs typeface="DejaVu Sans"/>
              </a:rPr>
              <a:t>Cypress: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FFFFFF"/>
                </a:solidFill>
                <a:latin typeface="DejaVu Sans"/>
                <a:cs typeface="DejaVu Sans"/>
              </a:rPr>
              <a:t>Hiển</a:t>
            </a:r>
            <a:r>
              <a:rPr sz="1200" spc="-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FFFFFF"/>
                </a:solidFill>
                <a:latin typeface="DejaVu Sans"/>
                <a:cs typeface="DejaVu Sans"/>
              </a:rPr>
              <a:t>thị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báo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FFFFFF"/>
                </a:solidFill>
                <a:latin typeface="DejaVu Sans"/>
                <a:cs typeface="DejaVu Sans"/>
              </a:rPr>
              <a:t>cáo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và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quản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lý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FFFFFF"/>
                </a:solidFill>
                <a:latin typeface="DejaVu Sans"/>
                <a:cs typeface="DejaVu Sans"/>
              </a:rPr>
              <a:t>test</a:t>
            </a:r>
          </a:p>
        </p:txBody>
      </p:sp>
      <p:pic>
        <p:nvPicPr>
          <p:cNvPr id="4098" name="Picture 2" descr="IShowSpeed Closing His Eyes meme (Green Screen) – CreatorSet">
            <a:extLst>
              <a:ext uri="{FF2B5EF4-FFF2-40B4-BE49-F238E27FC236}">
                <a16:creationId xmlns:a16="http://schemas.microsoft.com/office/drawing/2014/main" id="{C9AC3F92-A8D5-E0B6-6DD4-EB7E2283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7" b="98560" l="9950" r="89924">
                        <a14:foregroundMark x1="33375" y1="73868" x2="18892" y2="83951"/>
                        <a14:foregroundMark x1="39169" y1="79630" x2="50126" y2="82305"/>
                        <a14:foregroundMark x1="62720" y1="81687" x2="72040" y2="77984"/>
                        <a14:foregroundMark x1="71788" y1="78601" x2="78589" y2="87037"/>
                        <a14:foregroundMark x1="72670" y1="77572" x2="88917" y2="98560"/>
                        <a14:foregroundMark x1="88917" y1="98560" x2="88917" y2="98560"/>
                        <a14:foregroundMark x1="59446" y1="94444" x2="53401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18" y="-446450"/>
            <a:ext cx="3294467" cy="20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892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6446" y="322631"/>
            <a:ext cx="11111446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Cấu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trúc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5" dirty="0">
                <a:solidFill>
                  <a:srgbClr val="D3D3D3"/>
                </a:solidFill>
                <a:latin typeface="DejaVu Sans"/>
                <a:cs typeface="DejaVu Sans"/>
              </a:rPr>
              <a:t>Dự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án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2ECC71"/>
                </a:solidFill>
                <a:latin typeface="DejaVu Sans"/>
                <a:cs typeface="DejaVu Sans"/>
              </a:rPr>
              <a:t>Cypress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&amp;</a:t>
            </a:r>
            <a:r>
              <a:rPr sz="4050" b="1" spc="-2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Thành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phần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09740" y="836981"/>
            <a:ext cx="1725096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chính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3676" y="1885770"/>
            <a:ext cx="4405379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Fixtures: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Nguồn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dữ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liệu</a:t>
            </a: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tái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sử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dụng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4076" y="1969986"/>
            <a:ext cx="3596473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Cấu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trúc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Thư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4" dirty="0">
                <a:solidFill>
                  <a:srgbClr val="D3D3D3"/>
                </a:solidFill>
                <a:latin typeface="DejaVu Sans"/>
                <a:cs typeface="DejaVu Sans"/>
              </a:rPr>
              <a:t>mục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Chính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94548" y="2315904"/>
            <a:ext cx="4815417" cy="247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Tệp</a:t>
            </a:r>
            <a:r>
              <a:rPr sz="1350" spc="33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.json</a:t>
            </a:r>
            <a:r>
              <a:rPr sz="1350" spc="425" dirty="0">
                <a:solidFill>
                  <a:srgbClr val="D3D3D3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chứa dữ liệu test, ví dụ:</a:t>
            </a:r>
            <a:r>
              <a:rPr sz="1350" spc="33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loginData.json</a:t>
            </a:r>
            <a:r>
              <a:rPr sz="1350" dirty="0">
                <a:solidFill>
                  <a:srgbClr val="D3D3D3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0251" y="2525454"/>
            <a:ext cx="391675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cypress/e2e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: Chứa các </a:t>
            </a:r>
            <a:r>
              <a:rPr sz="1350" dirty="0">
                <a:solidFill>
                  <a:srgbClr val="2ECC71"/>
                </a:solidFill>
                <a:latin typeface="DejaVu Sans"/>
                <a:cs typeface="DejaVu Sans"/>
              </a:rPr>
              <a:t>tệp kiểm thử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chính.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22540" y="2683074"/>
            <a:ext cx="1139841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20" dirty="0">
                <a:solidFill>
                  <a:srgbClr val="001F3F"/>
                </a:solidFill>
                <a:latin typeface="DejaVu Sans"/>
                <a:cs typeface="DejaVu Sans"/>
              </a:rPr>
              <a:t>Dữ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0" dirty="0">
                <a:solidFill>
                  <a:srgbClr val="001F3F"/>
                </a:solidFill>
                <a:latin typeface="DejaVu Sans"/>
                <a:cs typeface="DejaVu Sans"/>
              </a:rPr>
              <a:t>liệu</a:t>
            </a:r>
            <a:r>
              <a:rPr sz="1200" b="1" spc="-15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50" dirty="0">
                <a:solidFill>
                  <a:srgbClr val="001F3F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0251" y="3039804"/>
            <a:ext cx="4154122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cypress/ﬁxtures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: Nơi lưu trữ </a:t>
            </a:r>
            <a:r>
              <a:rPr sz="1350" dirty="0">
                <a:solidFill>
                  <a:srgbClr val="2ECC71"/>
                </a:solidFill>
                <a:latin typeface="DejaVu Sans"/>
                <a:cs typeface="DejaVu Sans"/>
              </a:rPr>
              <a:t>dữ liệu test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tĩnh.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03676" y="3466920"/>
            <a:ext cx="3932780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Hooks: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Quản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lý</a:t>
            </a: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8" dirty="0">
                <a:solidFill>
                  <a:srgbClr val="D3D3D3"/>
                </a:solidFill>
                <a:latin typeface="DejaVu Sans"/>
                <a:cs typeface="DejaVu Sans"/>
              </a:rPr>
              <a:t>môi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trường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66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0251" y="3544629"/>
            <a:ext cx="4548044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cypress/support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: Chứa các </a:t>
            </a:r>
            <a:r>
              <a:rPr sz="1350" dirty="0">
                <a:solidFill>
                  <a:srgbClr val="2ECC71"/>
                </a:solidFill>
                <a:latin typeface="DejaVu Sans"/>
                <a:cs typeface="DejaVu Sans"/>
              </a:rPr>
              <a:t>hàm và lệnh chung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có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0251" y="3801804"/>
            <a:ext cx="149766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thể tái sử dụng.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94548" y="3897054"/>
            <a:ext cx="4832855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Hàm chạy trước/sau test để thiết lập hoặc reset. Ví dụ: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37113" y="4154229"/>
            <a:ext cx="2387584" cy="247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before()</a:t>
            </a:r>
            <a:r>
              <a:rPr sz="1350" dirty="0">
                <a:solidFill>
                  <a:srgbClr val="D3D3D3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,</a:t>
            </a:r>
            <a:r>
              <a:rPr sz="1350" spc="33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afterEach()</a:t>
            </a:r>
            <a:r>
              <a:rPr sz="1350" dirty="0">
                <a:solidFill>
                  <a:srgbClr val="D3D3D3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22540" y="4530924"/>
            <a:ext cx="1868166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5" dirty="0">
                <a:solidFill>
                  <a:srgbClr val="001F3F"/>
                </a:solidFill>
                <a:latin typeface="DejaVu Sans"/>
                <a:cs typeface="DejaVu Sans"/>
              </a:rPr>
              <a:t>Thiết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2" dirty="0">
                <a:solidFill>
                  <a:srgbClr val="001F3F"/>
                </a:solidFill>
                <a:latin typeface="DejaVu Sans"/>
                <a:cs typeface="DejaVu Sans"/>
              </a:rPr>
              <a:t>lập</a:t>
            </a:r>
            <a:r>
              <a:rPr sz="1200" b="1" spc="-14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20" dirty="0">
                <a:solidFill>
                  <a:srgbClr val="001F3F"/>
                </a:solidFill>
                <a:latin typeface="DejaVu Sans"/>
                <a:cs typeface="DejaVu Sans"/>
              </a:rPr>
              <a:t>Môi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001F3F"/>
                </a:solidFill>
                <a:latin typeface="DejaVu Sans"/>
                <a:cs typeface="DejaVu Sans"/>
              </a:rPr>
              <a:t>trường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03676" y="5314770"/>
            <a:ext cx="3899353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55" dirty="0">
                <a:solidFill>
                  <a:srgbClr val="D3D3D3"/>
                </a:solidFill>
                <a:latin typeface="DejaVu Sans"/>
                <a:cs typeface="DejaVu Sans"/>
              </a:rPr>
              <a:t>Test:</a:t>
            </a:r>
            <a:r>
              <a:rPr sz="1700" b="1" spc="38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Kịch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bản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kiểm</a:t>
            </a:r>
            <a:r>
              <a:rPr sz="1700" b="1" spc="-1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thử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4" dirty="0">
                <a:solidFill>
                  <a:srgbClr val="D3D3D3"/>
                </a:solidFill>
                <a:latin typeface="DejaVu Sans"/>
                <a:cs typeface="DejaVu Sans"/>
              </a:rPr>
              <a:t>chi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tiết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94548" y="5744904"/>
            <a:ext cx="5101713" cy="247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Định nghĩa kịch bản với</a:t>
            </a:r>
            <a:r>
              <a:rPr sz="1350" spc="33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it()</a:t>
            </a:r>
            <a:r>
              <a:rPr sz="1350" dirty="0">
                <a:solidFill>
                  <a:srgbClr val="D3D3D3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. Bao gồm các bước thực thi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94548" y="6011604"/>
            <a:ext cx="3110159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(actions) và xác nhận (assertions).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3076" y="6283524"/>
            <a:ext cx="1270481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Tổ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chức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8" dirty="0">
                <a:solidFill>
                  <a:srgbClr val="001F3F"/>
                </a:solidFill>
                <a:latin typeface="DejaVu Sans"/>
                <a:cs typeface="DejaVu Sans"/>
              </a:rPr>
              <a:t>Code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22540" y="6369249"/>
            <a:ext cx="1618860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spc="-18" dirty="0">
                <a:solidFill>
                  <a:srgbClr val="001F3F"/>
                </a:solidFill>
                <a:latin typeface="DejaVu Sans"/>
                <a:cs typeface="DejaVu Sans"/>
              </a:rPr>
              <a:t>Xác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7" dirty="0">
                <a:solidFill>
                  <a:srgbClr val="001F3F"/>
                </a:solidFill>
                <a:latin typeface="DejaVu Sans"/>
                <a:cs typeface="DejaVu Sans"/>
              </a:rPr>
              <a:t>nhận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8" dirty="0">
                <a:solidFill>
                  <a:srgbClr val="001F3F"/>
                </a:solidFill>
                <a:latin typeface="DejaVu Sans"/>
                <a:cs typeface="DejaVu Sans"/>
              </a:rPr>
              <a:t>Hành</a:t>
            </a:r>
            <a:r>
              <a:rPr sz="1200" b="1" dirty="0">
                <a:solidFill>
                  <a:srgbClr val="001F3F"/>
                </a:solidFill>
                <a:latin typeface="DejaVu Sans"/>
                <a:cs typeface="DejaVu Sans"/>
              </a:rPr>
              <a:t> </a:t>
            </a:r>
            <a:r>
              <a:rPr sz="1200" b="1" spc="-15" dirty="0">
                <a:solidFill>
                  <a:srgbClr val="001F3F"/>
                </a:solidFill>
                <a:latin typeface="DejaVu Sans"/>
                <a:cs typeface="DejaVu Sans"/>
              </a:rPr>
              <a:t>vi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841503" y="7296725"/>
            <a:ext cx="5865840" cy="261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DejaVu Sans"/>
                <a:cs typeface="DejaVu Sans"/>
              </a:rPr>
              <a:t>"Cypress: Kiểm thử hiện đại, nhanh chóng và đáng tin </a:t>
            </a:r>
            <a:r>
              <a:rPr sz="1500" spc="-37" dirty="0">
                <a:solidFill>
                  <a:srgbClr val="FFFFFF"/>
                </a:solidFill>
                <a:latin typeface="DejaVu Sans"/>
                <a:cs typeface="DejaVu Sans"/>
              </a:rPr>
              <a:t>cậy."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585101" y="7603035"/>
            <a:ext cx="1122220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—</a:t>
            </a:r>
            <a:r>
              <a:rPr sz="1200" spc="-3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Cypress.io</a:t>
            </a:r>
          </a:p>
        </p:txBody>
      </p:sp>
      <p:pic>
        <p:nvPicPr>
          <p:cNvPr id="5122" name="Picture 2" descr="🔥HUY FORUM TUYÊN CHIẾN CỘNG ĐỒNG MẠNG GIẢI 20 ĐỀ CỰC KHÓ TOÁN LÝ HOÁ SINH  - NETIZEN THAN TRỜI: ”BAOLUC MẠNG ĐÂY SAO?” Rạng sáng nay, Nguyễn Hoàng Huy  (hay còn">
            <a:extLst>
              <a:ext uri="{FF2B5EF4-FFF2-40B4-BE49-F238E27FC236}">
                <a16:creationId xmlns:a16="http://schemas.microsoft.com/office/drawing/2014/main" id="{A5514AFA-9A19-29BD-36BD-71FBA5C8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5" b="98895" l="9353" r="89209">
                        <a14:foregroundMark x1="50719" y1="66298" x2="33094" y2="88950"/>
                        <a14:foregroundMark x1="33094" y1="88950" x2="29137" y2="87293"/>
                        <a14:foregroundMark x1="40288" y1="83425" x2="20144" y2="91713"/>
                        <a14:foregroundMark x1="20144" y1="91713" x2="48561" y2="81215"/>
                        <a14:foregroundMark x1="48561" y1="81215" x2="71942" y2="88950"/>
                        <a14:foregroundMark x1="71942" y1="88950" x2="62230" y2="72376"/>
                        <a14:foregroundMark x1="46403" y1="14365" x2="61151" y2="27624"/>
                        <a14:foregroundMark x1="61151" y1="27624" x2="56115" y2="1105"/>
                        <a14:foregroundMark x1="56115" y1="1105" x2="42806" y2="18232"/>
                        <a14:foregroundMark x1="54317" y1="30387" x2="65827" y2="17127"/>
                        <a14:foregroundMark x1="47482" y1="8840" x2="44245" y2="11050"/>
                        <a14:foregroundMark x1="59353" y1="90608" x2="77698" y2="81768"/>
                        <a14:foregroundMark x1="77698" y1="81768" x2="81295" y2="83425"/>
                        <a14:foregroundMark x1="79137" y1="92818" x2="88849" y2="98895"/>
                        <a14:foregroundMark x1="52158" y1="91160" x2="61151" y2="98895"/>
                        <a14:backgroundMark x1="15468" y1="19337" x2="28417" y2="41436"/>
                        <a14:backgroundMark x1="28417" y1="41436" x2="18345" y2="79558"/>
                        <a14:backgroundMark x1="25899" y1="14365" x2="35612" y2="59669"/>
                        <a14:backgroundMark x1="83453" y1="36464" x2="80216" y2="4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1" y="6836990"/>
            <a:ext cx="1775520" cy="11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6688" y="0"/>
            <a:ext cx="12192000" cy="929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0319" y="334315"/>
            <a:ext cx="11523691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4" dirty="0">
                <a:solidFill>
                  <a:srgbClr val="D3D3D3"/>
                </a:solidFill>
                <a:latin typeface="DejaVu Sans"/>
                <a:cs typeface="DejaVu Sans"/>
              </a:rPr>
              <a:t>Bộ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D3D3D3"/>
                </a:solidFill>
                <a:latin typeface="DejaVu Sans"/>
                <a:cs typeface="DejaVu Sans"/>
              </a:rPr>
              <a:t>chọn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phần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tử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&amp;</a:t>
            </a:r>
            <a:r>
              <a:rPr sz="4050" b="1" spc="375" dirty="0">
                <a:solidFill>
                  <a:srgbClr val="2ECC71"/>
                </a:solidFill>
                <a:latin typeface="Times New Roman"/>
                <a:cs typeface="Times New Roman"/>
              </a:rPr>
              <a:t> </a:t>
            </a:r>
            <a:r>
              <a:rPr sz="4050" b="1" spc="-14" dirty="0">
                <a:solidFill>
                  <a:srgbClr val="D3D3D3"/>
                </a:solidFill>
                <a:latin typeface="DejaVu Sans"/>
                <a:cs typeface="DejaVu Sans"/>
              </a:rPr>
              <a:t>Hành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kiểm</a:t>
            </a:r>
            <a:r>
              <a:rPr sz="4050" b="1" spc="-1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thử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87517" y="1448270"/>
            <a:ext cx="3631705" cy="679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5" dirty="0">
                <a:solidFill>
                  <a:srgbClr val="D3D3D3"/>
                </a:solidFill>
                <a:latin typeface="DejaVu Sans"/>
                <a:cs typeface="DejaVu Sans"/>
              </a:rPr>
              <a:t>Mô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phỏng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hành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vi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người</a:t>
            </a:r>
          </a:p>
          <a:p>
            <a:pPr marL="0" marR="0">
              <a:lnSpc>
                <a:spcPts val="2346"/>
              </a:lnSpc>
              <a:spcBef>
                <a:spcPts val="353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dùng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4525" y="1619720"/>
            <a:ext cx="3827330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Định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vị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phần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tử </a:t>
            </a:r>
            <a:r>
              <a:rPr sz="2000" b="1" spc="12" dirty="0">
                <a:solidFill>
                  <a:srgbClr val="D3D3D3"/>
                </a:solidFill>
                <a:latin typeface="DejaVu Sans"/>
                <a:cs typeface="DejaVu Sans"/>
              </a:rPr>
              <a:t>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6984" y="2327589"/>
            <a:ext cx="5031834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Sử dụng các tiêu chí khác nhau để tìm kiếm và tương tác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với các thành phần giao diện người dùng.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79976" y="2327589"/>
            <a:ext cx="5137267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Thực hiện các thao tác tương tự như người dùng tương tác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với ứng dụng.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0254" y="3013388"/>
            <a:ext cx="42585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DejaVu Sans"/>
                <a:cs typeface="DejaVu Sans"/>
              </a:rPr>
              <a:t>ID: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64952" y="3013388"/>
            <a:ext cx="242948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Định danh duy nhất, ví dụ: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93246" y="3020198"/>
            <a:ext cx="1176694" cy="993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Liberation Mono"/>
                <a:cs typeface="Liberation Mono"/>
              </a:rPr>
              <a:t>cy.visit()</a:t>
            </a:r>
          </a:p>
          <a:p>
            <a:pPr marL="0" marR="0">
              <a:lnSpc>
                <a:spcPts val="1522"/>
              </a:lnSpc>
              <a:spcBef>
                <a:spcPts val="1477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Liberation Mono"/>
                <a:cs typeface="Liberation Mono"/>
              </a:rPr>
              <a:t>cy.type()</a:t>
            </a:r>
          </a:p>
          <a:p>
            <a:pPr marL="0" marR="0">
              <a:lnSpc>
                <a:spcPts val="1522"/>
              </a:lnSpc>
              <a:spcBef>
                <a:spcPts val="1477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Liberation Mono"/>
                <a:cs typeface="Liberation Mono"/>
              </a:rPr>
              <a:t>cy.click()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58744" y="3013388"/>
            <a:ext cx="2358942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Mở một trang web cụ thể.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33115" y="3268479"/>
            <a:ext cx="2104894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A5D6A7"/>
                </a:solidFill>
                <a:latin typeface="DejaVu Sans Mono"/>
                <a:cs typeface="DejaVu Sans Mono"/>
              </a:rPr>
              <a:t>cy.get('#username')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58744" y="3394388"/>
            <a:ext cx="2899593" cy="617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Nhập liệu vào một trường input.</a:t>
            </a:r>
          </a:p>
          <a:p>
            <a:pPr marL="0" marR="0">
              <a:lnSpc>
                <a:spcPts val="1564"/>
              </a:lnSpc>
              <a:spcBef>
                <a:spcPts val="14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Nhấn vào một nút hoặc liên kết.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0254" y="3651563"/>
            <a:ext cx="722804" cy="874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DejaVu Sans"/>
                <a:cs typeface="DejaVu Sans"/>
              </a:rPr>
              <a:t>Class:</a:t>
            </a:r>
          </a:p>
          <a:p>
            <a:pPr marL="0" marR="0">
              <a:lnSpc>
                <a:spcPts val="1564"/>
              </a:lnSpc>
              <a:spcBef>
                <a:spcPts val="3410"/>
              </a:spcBef>
              <a:spcAft>
                <a:spcPts val="0"/>
              </a:spcAft>
            </a:pPr>
            <a:r>
              <a:rPr sz="1350" b="1" spc="-38" dirty="0">
                <a:solidFill>
                  <a:srgbClr val="2ECC71"/>
                </a:solidFill>
                <a:latin typeface="DejaVu Sans"/>
                <a:cs typeface="DejaVu Sans"/>
              </a:rPr>
              <a:t>Text: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35633" y="3649479"/>
            <a:ext cx="3759379" cy="238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Nhóm các phần tử, ví dụ:</a:t>
            </a:r>
            <a:r>
              <a:rPr sz="1350" spc="536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350" dirty="0">
                <a:solidFill>
                  <a:srgbClr val="A5D6A7"/>
                </a:solidFill>
                <a:latin typeface="DejaVu Sans Mono"/>
                <a:cs typeface="DejaVu Sans Mono"/>
              </a:rPr>
              <a:t>cy.get('.btn-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35633" y="3906654"/>
            <a:ext cx="1077265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A5D6A7"/>
                </a:solidFill>
                <a:latin typeface="DejaVu Sans Mono"/>
                <a:cs typeface="DejaVu Sans Mono"/>
              </a:rPr>
              <a:t>primary')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93246" y="4165913"/>
            <a:ext cx="4611861" cy="238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Liberation Mono"/>
                <a:cs typeface="Liberation Mono"/>
              </a:rPr>
              <a:t>cy.select()</a:t>
            </a:r>
            <a:r>
              <a:rPr sz="1350" b="1" spc="1548" dirty="0">
                <a:solidFill>
                  <a:srgbClr val="2ECC71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Chọn một tùy chọn </a:t>
            </a:r>
            <a:r>
              <a:rPr sz="1350" spc="-10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dropdown.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86383" y="4289738"/>
            <a:ext cx="2202793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Nội dung hiển thị, ví dụ: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54547" y="4544829"/>
            <a:ext cx="2207656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A5D6A7"/>
                </a:solidFill>
                <a:latin typeface="DejaVu Sans Mono"/>
                <a:cs typeface="DejaVu Sans Mono"/>
              </a:rPr>
              <a:t>cy.contains('Login')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93246" y="4553723"/>
            <a:ext cx="1074265" cy="23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Liberation Mono"/>
                <a:cs typeface="Liberation Mono"/>
              </a:rPr>
              <a:t>cy.wait()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056214" y="4546913"/>
            <a:ext cx="3180654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Tạm dừng thực thi một khoảng thời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gian.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0254" y="4927913"/>
            <a:ext cx="3939802" cy="491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2ECC71"/>
                </a:solidFill>
                <a:latin typeface="DejaVu Sans"/>
                <a:cs typeface="DejaVu Sans"/>
              </a:rPr>
              <a:t>Attribute: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Thuộc tính HTML, ví dụ:</a:t>
            </a:r>
          </a:p>
          <a:p>
            <a:pPr marL="1014858" marR="0">
              <a:lnSpc>
                <a:spcPts val="1564"/>
              </a:lnSpc>
              <a:spcBef>
                <a:spcPts val="444"/>
              </a:spcBef>
              <a:spcAft>
                <a:spcPts val="0"/>
              </a:spcAft>
            </a:pPr>
            <a:r>
              <a:rPr sz="1350" dirty="0">
                <a:solidFill>
                  <a:srgbClr val="A5D6A7"/>
                </a:solidFill>
                <a:latin typeface="DejaVu Sans Mono"/>
                <a:cs typeface="DejaVu Sans Mono"/>
              </a:rPr>
              <a:t>cy.get('[name="password"]')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89656" y="7317179"/>
            <a:ext cx="1696486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Ví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dụ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thực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0" dirty="0">
                <a:solidFill>
                  <a:srgbClr val="D3D3D3"/>
                </a:solidFill>
                <a:latin typeface="DejaVu Sans"/>
                <a:cs typeface="DejaVu Sans"/>
              </a:rPr>
              <a:t>tế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89656" y="7716023"/>
            <a:ext cx="4147147" cy="736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cy.get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('#username').</a:t>
            </a: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type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('student')</a:t>
            </a:r>
          </a:p>
          <a:p>
            <a:pPr marL="0" marR="0">
              <a:lnSpc>
                <a:spcPts val="1522"/>
              </a:lnSpc>
              <a:spcBef>
                <a:spcPts val="477"/>
              </a:spcBef>
              <a:spcAft>
                <a:spcPts val="0"/>
              </a:spcAft>
            </a:pP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cy.get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('#password').</a:t>
            </a: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type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('Password123')</a:t>
            </a:r>
          </a:p>
          <a:p>
            <a:pPr marL="0" marR="0">
              <a:lnSpc>
                <a:spcPts val="1522"/>
              </a:lnSpc>
              <a:spcBef>
                <a:spcPts val="502"/>
              </a:spcBef>
              <a:spcAft>
                <a:spcPts val="0"/>
              </a:spcAft>
            </a:pP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cy.get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('#submit').</a:t>
            </a:r>
            <a:r>
              <a:rPr sz="1350" dirty="0">
                <a:solidFill>
                  <a:srgbClr val="2ECC71"/>
                </a:solidFill>
                <a:latin typeface="Liberation Mono"/>
                <a:cs typeface="Liberation Mono"/>
              </a:rPr>
              <a:t>click</a:t>
            </a:r>
            <a:r>
              <a:rPr sz="1350" dirty="0">
                <a:solidFill>
                  <a:srgbClr val="D3D3D3"/>
                </a:solidFill>
                <a:latin typeface="Liberation Mono"/>
                <a:cs typeface="Liberation Mono"/>
              </a:rPr>
              <a:t>()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89656" y="8548168"/>
            <a:ext cx="6303590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Tổ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hợp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Bộ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chọn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&amp;</a:t>
            </a:r>
            <a:r>
              <a:rPr sz="1200" spc="-27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Hành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để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tự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hóa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kịch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bản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đăng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nhập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của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người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dùng.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45237C-6DDA-A4DB-A571-09172E9A11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3" b="99587" l="6731" r="89973">
                        <a14:foregroundMark x1="27473" y1="11364" x2="35852" y2="7438"/>
                        <a14:foregroundMark x1="35852" y1="7438" x2="36264" y2="7438"/>
                        <a14:foregroundMark x1="36676" y1="7025" x2="31593" y2="3099"/>
                        <a14:foregroundMark x1="36264" y1="65083" x2="45055" y2="81405"/>
                        <a14:foregroundMark x1="45055" y1="81405" x2="46703" y2="89256"/>
                        <a14:foregroundMark x1="46016" y1="74587" x2="49451" y2="84298"/>
                        <a14:foregroundMark x1="47253" y1="72934" x2="53709" y2="77893"/>
                        <a14:foregroundMark x1="53709" y1="77893" x2="61676" y2="98760"/>
                        <a14:foregroundMark x1="25137" y1="70661" x2="14423" y2="90496"/>
                        <a14:foregroundMark x1="14423" y1="90496" x2="14973" y2="77686"/>
                        <a14:foregroundMark x1="14973" y1="77686" x2="12500" y2="92769"/>
                        <a14:foregroundMark x1="12500" y1="92769" x2="12500" y2="92769"/>
                        <a14:foregroundMark x1="11401" y1="84298" x2="6731" y2="92149"/>
                        <a14:foregroundMark x1="6731" y1="92149" x2="7830" y2="91322"/>
                        <a14:foregroundMark x1="36401" y1="77893" x2="40110" y2="80165"/>
                        <a14:foregroundMark x1="32555" y1="83471" x2="40110" y2="93802"/>
                        <a14:foregroundMark x1="40110" y1="93802" x2="50549" y2="96901"/>
                        <a14:foregroundMark x1="50549" y1="96901" x2="47253" y2="99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70634" y="961631"/>
            <a:ext cx="2094117" cy="1344358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BC24CEB7-6A5A-795A-349F-AAD85CA1E459}"/>
              </a:ext>
            </a:extLst>
          </p:cNvPr>
          <p:cNvSpPr txBox="1"/>
          <p:nvPr/>
        </p:nvSpPr>
        <p:spPr>
          <a:xfrm>
            <a:off x="6693246" y="5124215"/>
            <a:ext cx="1074265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2"/>
              </a:lnSpc>
            </a:pPr>
            <a:r>
              <a:rPr lang="en-US" sz="1350" b="1" dirty="0" err="1">
                <a:solidFill>
                  <a:srgbClr val="2ECC71"/>
                </a:solidFill>
                <a:latin typeface="Liberation Mono"/>
              </a:rPr>
              <a:t>cy.get</a:t>
            </a:r>
            <a:r>
              <a:rPr lang="en-US" sz="1350" b="1" dirty="0">
                <a:solidFill>
                  <a:srgbClr val="2ECC71"/>
                </a:solidFill>
                <a:latin typeface="Liberation Mono"/>
              </a:rPr>
              <a:t>()</a:t>
            </a:r>
          </a:p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endParaRPr sz="1350" b="1" dirty="0">
              <a:solidFill>
                <a:srgbClr val="2ECC71"/>
              </a:solidFill>
              <a:latin typeface="Liberation Mono"/>
              <a:cs typeface="Liberation Mono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ECC2445D-F7B6-FE0E-D038-41A8F3083E10}"/>
              </a:ext>
            </a:extLst>
          </p:cNvPr>
          <p:cNvSpPr txBox="1"/>
          <p:nvPr/>
        </p:nvSpPr>
        <p:spPr>
          <a:xfrm>
            <a:off x="8056214" y="5072932"/>
            <a:ext cx="3180654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4"/>
              </a:lnSpc>
            </a:pP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Chọn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 </a:t>
            </a: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phần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 </a:t>
            </a: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tử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 </a:t>
            </a: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bất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 </a:t>
            </a: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kỳ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.</a:t>
            </a:r>
          </a:p>
          <a:p>
            <a:pPr>
              <a:lnSpc>
                <a:spcPts val="1564"/>
              </a:lnSpc>
            </a:pPr>
            <a:r>
              <a:rPr lang="en-US" sz="1350" dirty="0" err="1">
                <a:solidFill>
                  <a:srgbClr val="D3D3D3"/>
                </a:solidFill>
                <a:latin typeface="DejaVu Sans"/>
              </a:rPr>
              <a:t>cy.get</a:t>
            </a:r>
            <a:r>
              <a:rPr lang="en-US" sz="1350" dirty="0">
                <a:solidFill>
                  <a:srgbClr val="D3D3D3"/>
                </a:solidFill>
                <a:latin typeface="DejaVu Sans"/>
              </a:rPr>
              <a:t>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819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35670" y="332791"/>
            <a:ext cx="8272839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Assertions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&amp;</a:t>
            </a:r>
            <a:r>
              <a:rPr sz="4050" b="1" spc="-23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2ECC71"/>
                </a:solidFill>
                <a:latin typeface="DejaVu Sans"/>
                <a:cs typeface="DejaVu Sans"/>
              </a:rPr>
              <a:t>Cách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1" dirty="0">
                <a:solidFill>
                  <a:srgbClr val="2ECC71"/>
                </a:solidFill>
                <a:latin typeface="DejaVu Sans"/>
                <a:cs typeface="DejaVu Sans"/>
              </a:rPr>
              <a:t>chạy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42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4076" y="1465796"/>
            <a:ext cx="3329227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Assertions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(Xác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nhận)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7067" y="1465796"/>
            <a:ext cx="2585142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Chế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độ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-58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354" y="2021264"/>
            <a:ext cx="4491438" cy="493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Kiểm tra kết quả thực tế có khớp với mong đợi hay</a:t>
            </a:r>
          </a:p>
          <a:p>
            <a:pPr marL="0" marR="0">
              <a:lnSpc>
                <a:spcPts val="1564"/>
              </a:lnSpc>
              <a:spcBef>
                <a:spcPts val="41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không.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31346" y="2021264"/>
            <a:ext cx="496268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Cypress cung cấp hai chế độ chính để thực thi kiểm thử.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88632" y="2630110"/>
            <a:ext cx="2592112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dirty="0">
                <a:solidFill>
                  <a:srgbClr val="FFFFFF"/>
                </a:solidFill>
                <a:latin typeface="DejaVu Sans"/>
                <a:cs typeface="DejaVu Sans"/>
              </a:rPr>
              <a:t>Chế độ giao diện (GUI)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6306" y="2707064"/>
            <a:ext cx="4392546" cy="242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FFFFFF"/>
                </a:solidFill>
                <a:latin typeface="Liberation Mono"/>
                <a:cs typeface="Liberation Mono"/>
              </a:rPr>
              <a:t>should('include', 'text')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: Kiểm tra nội dung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3741" y="2973764"/>
            <a:ext cx="668714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chuỗi.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88632" y="2955469"/>
            <a:ext cx="2373103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Phát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triển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và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gỡ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lỗi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tương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tác.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6306" y="3316664"/>
            <a:ext cx="4617859" cy="242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FFFFFF"/>
                </a:solidFill>
                <a:latin typeface="Liberation Mono"/>
                <a:cs typeface="Liberation Mono"/>
              </a:rPr>
              <a:t>should('be.visible')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: Xác nhận phần tử hiển thị.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73911" y="3303137"/>
            <a:ext cx="1585717" cy="20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2ECC71"/>
                </a:solidFill>
                <a:latin typeface="Liberation Mono"/>
                <a:cs typeface="Liberation Mono"/>
              </a:rPr>
              <a:t>npx cypress open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88632" y="4125535"/>
            <a:ext cx="2619859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dirty="0">
                <a:solidFill>
                  <a:srgbClr val="FFFFFF"/>
                </a:solidFill>
                <a:latin typeface="DejaVu Sans"/>
                <a:cs typeface="DejaVu Sans"/>
              </a:rPr>
              <a:t>Chế độ dòng lệnh (CLI)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641" y="4346119"/>
            <a:ext cx="958952" cy="221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9CA3AF"/>
                </a:solidFill>
                <a:latin typeface="Liberation Mono"/>
                <a:cs typeface="Liberation Mono"/>
              </a:rPr>
              <a:t>// Ví d</a:t>
            </a:r>
            <a:r>
              <a:rPr sz="1200" spc="-15" dirty="0">
                <a:solidFill>
                  <a:srgbClr val="9CA3AF"/>
                </a:solidFill>
                <a:latin typeface="DejaVu Sans Mono"/>
                <a:cs typeface="DejaVu Sans Mono"/>
              </a:rPr>
              <a:t>ụ</a:t>
            </a:r>
            <a:r>
              <a:rPr sz="1200" dirty="0">
                <a:solidFill>
                  <a:srgbClr val="9CA3AF"/>
                </a:solidFill>
                <a:latin typeface="Liberation Mono"/>
                <a:cs typeface="Liberation Mono"/>
              </a:rPr>
              <a:t>: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88632" y="4441369"/>
            <a:ext cx="2298322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Tự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động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hóa,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tích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hợp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CI/CD.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5641" y="4665212"/>
            <a:ext cx="4810575" cy="416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A3BE8C"/>
                </a:solidFill>
                <a:latin typeface="Liberation Mono"/>
                <a:cs typeface="Liberation Mono"/>
              </a:rPr>
              <a:t>cy.url().should('include', 'logged-in-successfully')</a:t>
            </a:r>
          </a:p>
          <a:p>
            <a:pPr marL="0" marR="0">
              <a:lnSpc>
                <a:spcPts val="1332"/>
              </a:lnSpc>
              <a:spcBef>
                <a:spcPts val="367"/>
              </a:spcBef>
              <a:spcAft>
                <a:spcPts val="0"/>
              </a:spcAft>
            </a:pPr>
            <a:r>
              <a:rPr sz="1200" spc="-15" dirty="0">
                <a:solidFill>
                  <a:srgbClr val="A3BE8C"/>
                </a:solidFill>
                <a:latin typeface="Liberation Mono"/>
                <a:cs typeface="Liberation Mono"/>
              </a:rPr>
              <a:t>cy.contains('Congratulations').should('be.visible')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73911" y="4789037"/>
            <a:ext cx="1496137" cy="20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2ECC71"/>
                </a:solidFill>
                <a:latin typeface="Liberation Mono"/>
                <a:cs typeface="Liberation Mono"/>
              </a:rPr>
              <a:t>npx cypress run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563146" y="5954335"/>
            <a:ext cx="3076959" cy="26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</a:pPr>
            <a:r>
              <a:rPr sz="1500" b="1" spc="10" dirty="0">
                <a:solidFill>
                  <a:srgbClr val="D3D3D3"/>
                </a:solidFill>
                <a:latin typeface="DejaVu Sans"/>
                <a:cs typeface="DejaVu Sans"/>
              </a:rPr>
              <a:t>Ưu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 điểm</a:t>
            </a:r>
            <a:r>
              <a:rPr sz="1500" b="1" spc="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500" b="1" dirty="0">
                <a:solidFill>
                  <a:srgbClr val="D3D3D3"/>
                </a:solidFill>
                <a:latin typeface="DejaVu Sans"/>
                <a:cs typeface="DejaVu Sans"/>
              </a:rPr>
              <a:t>chính của Cypress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77025" y="6374189"/>
            <a:ext cx="2377761" cy="92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Nhanh &amp; đáng tin </a:t>
            </a:r>
            <a:r>
              <a:rPr sz="1350" spc="-50" dirty="0">
                <a:solidFill>
                  <a:srgbClr val="D3D3D3"/>
                </a:solidFill>
                <a:latin typeface="DejaVu Sans"/>
                <a:cs typeface="DejaVu Sans"/>
              </a:rPr>
              <a:t>cậy.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Gỡ lỗi trực quan, dễ dàng.</a:t>
            </a:r>
          </a:p>
          <a:p>
            <a:pPr marL="0" marR="0">
              <a:lnSpc>
                <a:spcPts val="1564"/>
              </a:lnSpc>
              <a:spcBef>
                <a:spcPts val="1135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Tích hợp CI/CD hiệu quả.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3B1737-A5B4-25D9-8F28-CDFD42FE4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" b="99310" l="2299" r="96782">
                        <a14:foregroundMark x1="49885" y1="7586" x2="63678" y2="5517"/>
                        <a14:foregroundMark x1="34023" y1="50115" x2="11954" y2="47126"/>
                        <a14:foregroundMark x1="11954" y1="47126" x2="2989" y2="56322"/>
                        <a14:foregroundMark x1="2989" y1="56322" x2="2299" y2="78851"/>
                        <a14:foregroundMark x1="2299" y1="78851" x2="18161" y2="96782"/>
                        <a14:foregroundMark x1="18161" y1="96782" x2="85287" y2="99080"/>
                        <a14:foregroundMark x1="85287" y1="99080" x2="96782" y2="94943"/>
                        <a14:foregroundMark x1="96782" y1="94943" x2="73793" y2="65517"/>
                        <a14:foregroundMark x1="73793" y1="65517" x2="58851" y2="56552"/>
                        <a14:foregroundMark x1="44138" y1="4828" x2="51954" y2="1609"/>
                        <a14:foregroundMark x1="48046" y1="23448" x2="60460" y2="24598"/>
                        <a14:foregroundMark x1="63448" y1="29655" x2="60230" y2="27356"/>
                        <a14:foregroundMark x1="52874" y1="42529" x2="57241" y2="85977"/>
                        <a14:foregroundMark x1="61379" y1="65517" x2="63218" y2="86207"/>
                        <a14:foregroundMark x1="70575" y1="74023" x2="75862" y2="90115"/>
                        <a14:foregroundMark x1="29425" y1="67816" x2="25517" y2="88046"/>
                        <a14:foregroundMark x1="22299" y1="63218" x2="22529" y2="78621"/>
                        <a14:foregroundMark x1="14713" y1="57011" x2="14483" y2="74483"/>
                        <a14:foregroundMark x1="7356" y1="54943" x2="8046" y2="74023"/>
                        <a14:foregroundMark x1="4598" y1="54483" x2="7586" y2="78851"/>
                        <a14:foregroundMark x1="43908" y1="66207" x2="45287" y2="77931"/>
                        <a14:foregroundMark x1="51264" y1="62529" x2="51264" y2="67356"/>
                        <a14:foregroundMark x1="50115" y1="57241" x2="48736" y2="65057"/>
                        <a14:foregroundMark x1="52184" y1="60460" x2="44828" y2="62989"/>
                        <a14:foregroundMark x1="36322" y1="56322" x2="38161" y2="64598"/>
                        <a14:foregroundMark x1="34713" y1="53793" x2="39770" y2="63218"/>
                        <a14:foregroundMark x1="71264" y1="90805" x2="81609" y2="99770"/>
                        <a14:foregroundMark x1="77471" y1="92644" x2="64138" y2="96552"/>
                        <a14:foregroundMark x1="38621" y1="84138" x2="38621" y2="89425"/>
                        <a14:foregroundMark x1="21379" y1="86897" x2="14253" y2="99540"/>
                        <a14:foregroundMark x1="18851" y1="82759" x2="14943" y2="92414"/>
                        <a14:foregroundMark x1="6437" y1="91954" x2="6437" y2="99310"/>
                        <a14:foregroundMark x1="3908" y1="90345" x2="2759" y2="95862"/>
                        <a14:foregroundMark x1="2299" y1="86207" x2="4368" y2="963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9799" y="250687"/>
            <a:ext cx="1660911" cy="16609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7388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038" y="322124"/>
            <a:ext cx="10398236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5" dirty="0">
                <a:solidFill>
                  <a:srgbClr val="D3D3D3"/>
                </a:solidFill>
                <a:latin typeface="DejaVu Sans"/>
                <a:cs typeface="DejaVu Sans"/>
              </a:rPr>
              <a:t>Demo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Code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2" dirty="0">
                <a:solidFill>
                  <a:srgbClr val="D3D3D3"/>
                </a:solidFill>
                <a:latin typeface="DejaVu Sans"/>
                <a:cs typeface="DejaVu Sans"/>
              </a:rPr>
              <a:t>Thực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D3D3D3"/>
                </a:solidFill>
                <a:latin typeface="DejaVu Sans"/>
                <a:cs typeface="DejaVu Sans"/>
              </a:rPr>
              <a:t>tế:</a:t>
            </a:r>
            <a:r>
              <a:rPr sz="405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Login</a:t>
            </a:r>
            <a:r>
              <a:rPr sz="4050" b="1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34" dirty="0">
                <a:solidFill>
                  <a:srgbClr val="2ECC71"/>
                </a:solidFill>
                <a:latin typeface="DejaVu Sans"/>
                <a:cs typeface="DejaVu Sans"/>
              </a:rPr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7547" y="836474"/>
            <a:ext cx="3009277" cy="634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3"/>
              </a:lnSpc>
              <a:spcBef>
                <a:spcPts val="0"/>
              </a:spcBef>
              <a:spcAft>
                <a:spcPts val="0"/>
              </a:spcAft>
            </a:pPr>
            <a:r>
              <a:rPr sz="4050" b="1" spc="-142" dirty="0">
                <a:solidFill>
                  <a:srgbClr val="2ECC71"/>
                </a:solidFill>
                <a:latin typeface="DejaVu Sans"/>
                <a:cs typeface="DejaVu Sans"/>
              </a:rPr>
              <a:t>Test</a:t>
            </a:r>
            <a:r>
              <a:rPr sz="4050" b="1" spc="127" dirty="0">
                <a:solidFill>
                  <a:srgbClr val="2ECC71"/>
                </a:solidFill>
                <a:latin typeface="DejaVu Sans"/>
                <a:cs typeface="DejaVu Sans"/>
              </a:rPr>
              <a:t> </a:t>
            </a:r>
            <a:r>
              <a:rPr sz="4050" b="1" spc="-10" dirty="0">
                <a:solidFill>
                  <a:srgbClr val="2ECC71"/>
                </a:solidFill>
                <a:latin typeface="DejaVu Sans"/>
                <a:cs typeface="DejaVu Sans"/>
              </a:rPr>
              <a:t>Suite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9656" y="1751912"/>
            <a:ext cx="1675138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Cấu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1" dirty="0">
                <a:solidFill>
                  <a:srgbClr val="D3D3D3"/>
                </a:solidFill>
                <a:latin typeface="DejaVu Sans"/>
                <a:cs typeface="DejaVu Sans"/>
              </a:rPr>
              <a:t>trúc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File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4548" y="1751912"/>
            <a:ext cx="1918913" cy="28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700" b="1" spc="-12" dirty="0">
                <a:solidFill>
                  <a:srgbClr val="D3D3D3"/>
                </a:solidFill>
                <a:latin typeface="DejaVu Sans"/>
                <a:cs typeface="DejaVu Sans"/>
              </a:rPr>
              <a:t>Cypress</a:t>
            </a:r>
            <a:r>
              <a:rPr sz="17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700" b="1" spc="-15" dirty="0">
                <a:solidFill>
                  <a:srgbClr val="D3D3D3"/>
                </a:solidFill>
                <a:latin typeface="DejaVu Sans"/>
                <a:cs typeface="DejaVu Sans"/>
              </a:rPr>
              <a:t>Hooks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249" y="2182047"/>
            <a:ext cx="1696926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spc="-10" dirty="0">
                <a:solidFill>
                  <a:srgbClr val="D3D3D3"/>
                </a:solidFill>
                <a:latin typeface="DejaVu Sans"/>
                <a:cs typeface="DejaVu Sans"/>
              </a:rPr>
              <a:t>login_suite.cy.js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65105" y="2182047"/>
            <a:ext cx="4574114" cy="532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before:</a:t>
            </a:r>
            <a:r>
              <a:rPr sz="1350" b="1" spc="20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D3D3D3"/>
                </a:solidFill>
                <a:latin typeface="DejaVu Sans"/>
                <a:cs typeface="DejaVu Sans"/>
              </a:rPr>
              <a:t>MỘT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LẦN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trước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tất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cả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tests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8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suite.</a:t>
            </a:r>
          </a:p>
          <a:p>
            <a:pPr marL="0" marR="0">
              <a:lnSpc>
                <a:spcPts val="1564"/>
              </a:lnSpc>
              <a:spcBef>
                <a:spcPts val="71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beforeEach:</a:t>
            </a:r>
            <a:r>
              <a:rPr sz="1350" b="1" spc="203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trước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D3D3D3"/>
                </a:solidFill>
                <a:latin typeface="DejaVu Sans"/>
                <a:cs typeface="DejaVu Sans"/>
              </a:rPr>
              <a:t>MỖI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case.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6249" y="2430452"/>
            <a:ext cx="3505273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7" dirty="0">
                <a:solidFill>
                  <a:srgbClr val="D3D3D3"/>
                </a:solidFill>
                <a:latin typeface="DejaVu Sans"/>
                <a:cs typeface="DejaVu Sans"/>
              </a:rPr>
              <a:t>Bộ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chính,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chứa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định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nghĩa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case.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249" y="2782122"/>
            <a:ext cx="154774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loginData.json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65105" y="2782122"/>
            <a:ext cx="3030580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afterEach:</a:t>
            </a:r>
            <a:r>
              <a:rPr sz="1350" b="1" spc="20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sau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D3D3D3"/>
                </a:solidFill>
                <a:latin typeface="DejaVu Sans"/>
                <a:cs typeface="DejaVu Sans"/>
              </a:rPr>
              <a:t>MỖI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2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case.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6249" y="3030527"/>
            <a:ext cx="3432676" cy="2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6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Lưu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trữ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dữ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liệu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đăng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nhập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cho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kịch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bản.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5105" y="3077397"/>
            <a:ext cx="4291706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D3D3D3"/>
                </a:solidFill>
                <a:latin typeface="DejaVu Sans"/>
                <a:cs typeface="DejaVu Sans"/>
              </a:rPr>
              <a:t>after:</a:t>
            </a:r>
            <a:r>
              <a:rPr sz="1350" b="1" spc="20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Chạy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D3D3D3"/>
                </a:solidFill>
                <a:latin typeface="DejaVu Sans"/>
                <a:cs typeface="DejaVu Sans"/>
              </a:rPr>
              <a:t>MỘT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5" dirty="0">
                <a:solidFill>
                  <a:srgbClr val="D3D3D3"/>
                </a:solidFill>
                <a:latin typeface="DejaVu Sans"/>
                <a:cs typeface="DejaVu Sans"/>
              </a:rPr>
              <a:t>LẦN</a:t>
            </a:r>
            <a:r>
              <a:rPr sz="1200" spc="-1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sau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tất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cả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4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tests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8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200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200" spc="-11" dirty="0">
                <a:solidFill>
                  <a:srgbClr val="D3D3D3"/>
                </a:solidFill>
                <a:latin typeface="DejaVu Sans"/>
                <a:cs typeface="DejaVu Sans"/>
              </a:rPr>
              <a:t>suite.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95340" y="3674454"/>
            <a:ext cx="3553719" cy="33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Các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-58" dirty="0">
                <a:solidFill>
                  <a:srgbClr val="D3D3D3"/>
                </a:solidFill>
                <a:latin typeface="DejaVu Sans"/>
                <a:cs typeface="DejaVu Sans"/>
              </a:rPr>
              <a:t>Test</a:t>
            </a:r>
            <a:r>
              <a:rPr sz="2000" b="1" spc="72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2000" b="1" spc="10" dirty="0">
                <a:solidFill>
                  <a:srgbClr val="D3D3D3"/>
                </a:solidFill>
                <a:latin typeface="DejaVu Sans"/>
                <a:cs typeface="DejaVu Sans"/>
              </a:rPr>
              <a:t>Case</a:t>
            </a:r>
            <a:r>
              <a:rPr sz="2000" b="1" dirty="0">
                <a:solidFill>
                  <a:srgbClr val="D3D3D3"/>
                </a:solidFill>
                <a:latin typeface="DejaVu Sans"/>
                <a:cs typeface="DejaVu Sans"/>
              </a:rPr>
              <a:t> Tiêu Biểu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2870" y="4288581"/>
            <a:ext cx="1790129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Đăng nhập thành công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75435" y="4288581"/>
            <a:ext cx="1098608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Sai mật khẩu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28148" y="4288581"/>
            <a:ext cx="1134294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Sai username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8992" y="4529432"/>
            <a:ext cx="3224726" cy="18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cy.url().should('include', '/dashboard')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61556" y="4529432"/>
            <a:ext cx="3532571" cy="18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cy.contains('invalid!').should('be.visible')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214269" y="4529432"/>
            <a:ext cx="3532571" cy="18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cy.contains('invalid!').should('be.visible')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22870" y="5107731"/>
            <a:ext cx="1258474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Username rỗng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675435" y="5107731"/>
            <a:ext cx="1108921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SQL Injection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28148" y="5107731"/>
            <a:ext cx="1103671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-17" dirty="0">
                <a:solidFill>
                  <a:srgbClr val="D3D3D3"/>
                </a:solidFill>
                <a:latin typeface="DejaVu Sans"/>
                <a:cs typeface="DejaVu Sans"/>
              </a:rPr>
              <a:t>XSS</a:t>
            </a:r>
            <a:r>
              <a:rPr sz="1000" b="1" spc="25" dirty="0">
                <a:solidFill>
                  <a:srgbClr val="D3D3D3"/>
                </a:solidFill>
                <a:latin typeface="DejaVu Sans"/>
                <a:cs typeface="DejaVu Sans"/>
              </a:rPr>
              <a:t> </a:t>
            </a:r>
            <a:r>
              <a:rPr sz="1000" b="1" dirty="0">
                <a:solidFill>
                  <a:srgbClr val="D3D3D3"/>
                </a:solidFill>
                <a:latin typeface="DejaVu Sans"/>
                <a:cs typeface="DejaVu Sans"/>
              </a:rPr>
              <a:t>Injection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08992" y="5358107"/>
            <a:ext cx="2533884" cy="354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cy.contains('enter</a:t>
            </a:r>
          </a:p>
          <a:p>
            <a:pPr marL="0" marR="0">
              <a:lnSpc>
                <a:spcPts val="1141"/>
              </a:lnSpc>
              <a:spcBef>
                <a:spcPts val="258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username').should('be.visible')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61556" y="5358107"/>
            <a:ext cx="3147927" cy="18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cy.get('username').type("' OR '1'='1'")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214269" y="5358107"/>
            <a:ext cx="3302104" cy="354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cy.get('username').type("&lt;script&gt;alert(1)</a:t>
            </a:r>
          </a:p>
          <a:p>
            <a:pPr marL="0" marR="0">
              <a:lnSpc>
                <a:spcPts val="1141"/>
              </a:lnSpc>
              <a:spcBef>
                <a:spcPts val="258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Liberation Mono"/>
                <a:cs typeface="Liberation Mono"/>
              </a:rPr>
              <a:t>&lt;/script&gt;")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41213" y="6268272"/>
            <a:ext cx="7391131" cy="23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"Cypress chạy </a:t>
            </a:r>
            <a:r>
              <a:rPr sz="1350" spc="-10" dirty="0">
                <a:solidFill>
                  <a:srgbClr val="D3D3D3"/>
                </a:solidFill>
                <a:latin typeface="DejaVu Sans"/>
                <a:cs typeface="DejaVu Sans"/>
              </a:rPr>
              <a:t>trong</a:t>
            </a:r>
            <a:r>
              <a:rPr sz="1350" dirty="0">
                <a:solidFill>
                  <a:srgbClr val="D3D3D3"/>
                </a:solidFill>
                <a:latin typeface="DejaVu Sans"/>
                <a:cs typeface="DejaVu Sans"/>
              </a:rPr>
              <a:t> cùng vòng lặp với ứng dụng, mang lại tốc độ và độ tin cậy </a:t>
            </a:r>
            <a:r>
              <a:rPr sz="1350" spc="-10" dirty="0">
                <a:solidFill>
                  <a:srgbClr val="D3D3D3"/>
                </a:solidFill>
                <a:latin typeface="DejaVu Sans"/>
                <a:cs typeface="DejaVu Sans"/>
              </a:rPr>
              <a:t>cao."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581256" y="6679356"/>
            <a:ext cx="2211475" cy="187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D3D3D3"/>
                </a:solidFill>
                <a:latin typeface="DejaVu Sans"/>
                <a:cs typeface="DejaVu Sans"/>
              </a:rPr>
              <a:t>Source: Cypress Documentation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1660</Words>
  <Application>Microsoft Office PowerPoint</Application>
  <PresentationFormat>Widescreen</PresentationFormat>
  <Paragraphs>248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DejaVu Sans Mono</vt:lpstr>
      <vt:lpstr>Times New Roman</vt:lpstr>
      <vt:lpstr>Calibri</vt:lpstr>
      <vt:lpstr>Liberation Mono</vt:lpstr>
      <vt:lpstr>DejaVu Sans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binhvo20055@gmail.com</cp:lastModifiedBy>
  <cp:revision>6</cp:revision>
  <dcterms:modified xsi:type="dcterms:W3CDTF">2025-11-21T03:57:22Z</dcterms:modified>
</cp:coreProperties>
</file>